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6"/>
  </p:notesMasterIdLst>
  <p:handoutMasterIdLst>
    <p:handoutMasterId r:id="rId67"/>
  </p:handoutMasterIdLst>
  <p:sldIdLst>
    <p:sldId id="256" r:id="rId3"/>
    <p:sldId id="257" r:id="rId4"/>
    <p:sldId id="303" r:id="rId5"/>
    <p:sldId id="521" r:id="rId6"/>
    <p:sldId id="465" r:id="rId7"/>
    <p:sldId id="531" r:id="rId8"/>
    <p:sldId id="304" r:id="rId9"/>
    <p:sldId id="547" r:id="rId10"/>
    <p:sldId id="467" r:id="rId11"/>
    <p:sldId id="479" r:id="rId12"/>
    <p:sldId id="490" r:id="rId13"/>
    <p:sldId id="481" r:id="rId14"/>
    <p:sldId id="482" r:id="rId15"/>
    <p:sldId id="470" r:id="rId16"/>
    <p:sldId id="532" r:id="rId17"/>
    <p:sldId id="469" r:id="rId18"/>
    <p:sldId id="548" r:id="rId19"/>
    <p:sldId id="491" r:id="rId20"/>
    <p:sldId id="492" r:id="rId21"/>
    <p:sldId id="495" r:id="rId22"/>
    <p:sldId id="530" r:id="rId23"/>
    <p:sldId id="494" r:id="rId24"/>
    <p:sldId id="522" r:id="rId25"/>
    <p:sldId id="503" r:id="rId26"/>
    <p:sldId id="527" r:id="rId27"/>
    <p:sldId id="529" r:id="rId28"/>
    <p:sldId id="528" r:id="rId29"/>
    <p:sldId id="485" r:id="rId30"/>
    <p:sldId id="533" r:id="rId31"/>
    <p:sldId id="499" r:id="rId32"/>
    <p:sldId id="501" r:id="rId33"/>
    <p:sldId id="500" r:id="rId34"/>
    <p:sldId id="512" r:id="rId35"/>
    <p:sldId id="504" r:id="rId36"/>
    <p:sldId id="506" r:id="rId37"/>
    <p:sldId id="507" r:id="rId38"/>
    <p:sldId id="508" r:id="rId39"/>
    <p:sldId id="511" r:id="rId40"/>
    <p:sldId id="513" r:id="rId41"/>
    <p:sldId id="514" r:id="rId42"/>
    <p:sldId id="516" r:id="rId43"/>
    <p:sldId id="515" r:id="rId44"/>
    <p:sldId id="523" r:id="rId45"/>
    <p:sldId id="517" r:id="rId46"/>
    <p:sldId id="518" r:id="rId47"/>
    <p:sldId id="519" r:id="rId48"/>
    <p:sldId id="520" r:id="rId49"/>
    <p:sldId id="534" r:id="rId50"/>
    <p:sldId id="535" r:id="rId51"/>
    <p:sldId id="536" r:id="rId52"/>
    <p:sldId id="537" r:id="rId53"/>
    <p:sldId id="539" r:id="rId54"/>
    <p:sldId id="538" r:id="rId55"/>
    <p:sldId id="540" r:id="rId56"/>
    <p:sldId id="541" r:id="rId57"/>
    <p:sldId id="542" r:id="rId58"/>
    <p:sldId id="543" r:id="rId59"/>
    <p:sldId id="544" r:id="rId60"/>
    <p:sldId id="545" r:id="rId61"/>
    <p:sldId id="546" r:id="rId62"/>
    <p:sldId id="488" r:id="rId63"/>
    <p:sldId id="471" r:id="rId64"/>
    <p:sldId id="525" r:id="rId65"/>
  </p:sldIdLst>
  <p:sldSz cx="12192000" cy="6858000"/>
  <p:notesSz cx="9144000" cy="6858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7F79"/>
    <a:srgbClr val="8E7DB0"/>
    <a:srgbClr val="FFFFD9"/>
    <a:srgbClr val="0398F4"/>
    <a:srgbClr val="0092F3"/>
    <a:srgbClr val="FFFFFF"/>
    <a:srgbClr val="47FFD1"/>
    <a:srgbClr val="8EBACE"/>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AFA38F-AE2B-49D6-8E66-0F98DBB78E8B}" v="2" dt="2024-06-11T08:59:24.0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41" autoAdjust="0"/>
    <p:restoredTop sz="72513" autoAdjust="0"/>
  </p:normalViewPr>
  <p:slideViewPr>
    <p:cSldViewPr snapToGrid="0">
      <p:cViewPr varScale="1">
        <p:scale>
          <a:sx n="84" d="100"/>
          <a:sy n="84" d="100"/>
        </p:scale>
        <p:origin x="60" y="19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 Martin Lund" userId="82ab92e5-b32b-4352-9004-d91953c95f92" providerId="ADAL" clId="{3E88975E-C287-478E-8FC3-80171284E701}"/>
    <pc:docChg chg="undo custSel addSld delSld modSld modNotesMaster modHandout">
      <pc:chgData name="Erik Martin Lund" userId="82ab92e5-b32b-4352-9004-d91953c95f92" providerId="ADAL" clId="{3E88975E-C287-478E-8FC3-80171284E701}" dt="2024-02-09T12:53:29.080" v="280"/>
      <pc:docMkLst>
        <pc:docMk/>
      </pc:docMkLst>
      <pc:sldChg chg="modSp mod">
        <pc:chgData name="Erik Martin Lund" userId="82ab92e5-b32b-4352-9004-d91953c95f92" providerId="ADAL" clId="{3E88975E-C287-478E-8FC3-80171284E701}" dt="2024-01-26T13:02:29.128" v="3" actId="20577"/>
        <pc:sldMkLst>
          <pc:docMk/>
          <pc:sldMk cId="355429342" sldId="256"/>
        </pc:sldMkLst>
        <pc:spChg chg="mod">
          <ac:chgData name="Erik Martin Lund" userId="82ab92e5-b32b-4352-9004-d91953c95f92" providerId="ADAL" clId="{3E88975E-C287-478E-8FC3-80171284E701}" dt="2024-01-26T13:02:29.128" v="3" actId="20577"/>
          <ac:spMkLst>
            <pc:docMk/>
            <pc:sldMk cId="355429342" sldId="256"/>
            <ac:spMk id="5" creationId="{00000000-0000-0000-0000-000000000000}"/>
          </ac:spMkLst>
        </pc:spChg>
      </pc:sldChg>
      <pc:sldChg chg="modSp mod">
        <pc:chgData name="Erik Martin Lund" userId="82ab92e5-b32b-4352-9004-d91953c95f92" providerId="ADAL" clId="{3E88975E-C287-478E-8FC3-80171284E701}" dt="2024-01-26T14:02:06.632" v="11" actId="20577"/>
        <pc:sldMkLst>
          <pc:docMk/>
          <pc:sldMk cId="939718597" sldId="304"/>
        </pc:sldMkLst>
        <pc:spChg chg="mod">
          <ac:chgData name="Erik Martin Lund" userId="82ab92e5-b32b-4352-9004-d91953c95f92" providerId="ADAL" clId="{3E88975E-C287-478E-8FC3-80171284E701}" dt="2024-01-26T14:02:06.632" v="11" actId="20577"/>
          <ac:spMkLst>
            <pc:docMk/>
            <pc:sldMk cId="939718597" sldId="304"/>
            <ac:spMk id="10" creationId="{00000000-0000-0000-0000-000000000000}"/>
          </ac:spMkLst>
        </pc:spChg>
      </pc:sldChg>
      <pc:sldChg chg="del">
        <pc:chgData name="Erik Martin Lund" userId="82ab92e5-b32b-4352-9004-d91953c95f92" providerId="ADAL" clId="{3E88975E-C287-478E-8FC3-80171284E701}" dt="2024-01-26T13:07:33.888" v="4" actId="2696"/>
        <pc:sldMkLst>
          <pc:docMk/>
          <pc:sldMk cId="3089761721" sldId="464"/>
        </pc:sldMkLst>
      </pc:sldChg>
      <pc:sldChg chg="modSp mod">
        <pc:chgData name="Erik Martin Lund" userId="82ab92e5-b32b-4352-9004-d91953c95f92" providerId="ADAL" clId="{3E88975E-C287-478E-8FC3-80171284E701}" dt="2024-01-26T13:59:53.601" v="6" actId="20577"/>
        <pc:sldMkLst>
          <pc:docMk/>
          <pc:sldMk cId="1514562983" sldId="465"/>
        </pc:sldMkLst>
        <pc:spChg chg="mod">
          <ac:chgData name="Erik Martin Lund" userId="82ab92e5-b32b-4352-9004-d91953c95f92" providerId="ADAL" clId="{3E88975E-C287-478E-8FC3-80171284E701}" dt="2024-01-26T13:59:53.601" v="6" actId="20577"/>
          <ac:spMkLst>
            <pc:docMk/>
            <pc:sldMk cId="1514562983" sldId="465"/>
            <ac:spMk id="12" creationId="{00000000-0000-0000-0000-000000000000}"/>
          </ac:spMkLst>
        </pc:spChg>
      </pc:sldChg>
      <pc:sldChg chg="modNotesTx">
        <pc:chgData name="Erik Martin Lund" userId="82ab92e5-b32b-4352-9004-d91953c95f92" providerId="ADAL" clId="{3E88975E-C287-478E-8FC3-80171284E701}" dt="2024-01-29T07:47:12.911" v="106" actId="20577"/>
        <pc:sldMkLst>
          <pc:docMk/>
          <pc:sldMk cId="1971635447" sldId="469"/>
        </pc:sldMkLst>
      </pc:sldChg>
      <pc:sldChg chg="modNotesTx">
        <pc:chgData name="Erik Martin Lund" userId="82ab92e5-b32b-4352-9004-d91953c95f92" providerId="ADAL" clId="{3E88975E-C287-478E-8FC3-80171284E701}" dt="2024-01-29T09:59:05.809" v="255" actId="113"/>
        <pc:sldMkLst>
          <pc:docMk/>
          <pc:sldMk cId="2422872152" sldId="471"/>
        </pc:sldMkLst>
      </pc:sldChg>
      <pc:sldChg chg="modNotesTx">
        <pc:chgData name="Erik Martin Lund" userId="82ab92e5-b32b-4352-9004-d91953c95f92" providerId="ADAL" clId="{3E88975E-C287-478E-8FC3-80171284E701}" dt="2024-01-29T12:43:20.101" v="267" actId="20577"/>
        <pc:sldMkLst>
          <pc:docMk/>
          <pc:sldMk cId="892909538" sldId="482"/>
        </pc:sldMkLst>
      </pc:sldChg>
      <pc:sldChg chg="mod modShow modNotesTx">
        <pc:chgData name="Erik Martin Lund" userId="82ab92e5-b32b-4352-9004-d91953c95f92" providerId="ADAL" clId="{3E88975E-C287-478E-8FC3-80171284E701}" dt="2024-01-29T08:52:42.843" v="109" actId="113"/>
        <pc:sldMkLst>
          <pc:docMk/>
          <pc:sldMk cId="1296813313" sldId="485"/>
        </pc:sldMkLst>
      </pc:sldChg>
      <pc:sldChg chg="modNotesTx">
        <pc:chgData name="Erik Martin Lund" userId="82ab92e5-b32b-4352-9004-d91953c95f92" providerId="ADAL" clId="{3E88975E-C287-478E-8FC3-80171284E701}" dt="2024-01-28T17:45:58.286" v="21" actId="113"/>
        <pc:sldMkLst>
          <pc:docMk/>
          <pc:sldMk cId="4131797121" sldId="495"/>
        </pc:sldMkLst>
      </pc:sldChg>
      <pc:sldChg chg="modNotesTx">
        <pc:chgData name="Erik Martin Lund" userId="82ab92e5-b32b-4352-9004-d91953c95f92" providerId="ADAL" clId="{3E88975E-C287-478E-8FC3-80171284E701}" dt="2024-01-29T08:02:11.723" v="107" actId="113"/>
        <pc:sldMkLst>
          <pc:docMk/>
          <pc:sldMk cId="2969554554" sldId="503"/>
        </pc:sldMkLst>
      </pc:sldChg>
      <pc:sldChg chg="modNotesTx">
        <pc:chgData name="Erik Martin Lund" userId="82ab92e5-b32b-4352-9004-d91953c95f92" providerId="ADAL" clId="{3E88975E-C287-478E-8FC3-80171284E701}" dt="2024-01-28T18:39:55.012" v="92" actId="20577"/>
        <pc:sldMkLst>
          <pc:docMk/>
          <pc:sldMk cId="443090312" sldId="515"/>
        </pc:sldMkLst>
      </pc:sldChg>
      <pc:sldChg chg="mod modShow">
        <pc:chgData name="Erik Martin Lund" userId="82ab92e5-b32b-4352-9004-d91953c95f92" providerId="ADAL" clId="{3E88975E-C287-478E-8FC3-80171284E701}" dt="2024-01-28T17:48:53.003" v="22" actId="729"/>
        <pc:sldMkLst>
          <pc:docMk/>
          <pc:sldMk cId="1701309179" sldId="530"/>
        </pc:sldMkLst>
      </pc:sldChg>
      <pc:sldChg chg="modNotesTx">
        <pc:chgData name="Erik Martin Lund" userId="82ab92e5-b32b-4352-9004-d91953c95f92" providerId="ADAL" clId="{3E88975E-C287-478E-8FC3-80171284E701}" dt="2024-01-29T07:46:12.067" v="93" actId="113"/>
        <pc:sldMkLst>
          <pc:docMk/>
          <pc:sldMk cId="2071650205" sldId="532"/>
        </pc:sldMkLst>
      </pc:sldChg>
      <pc:sldChg chg="modNotesTx">
        <pc:chgData name="Erik Martin Lund" userId="82ab92e5-b32b-4352-9004-d91953c95f92" providerId="ADAL" clId="{3E88975E-C287-478E-8FC3-80171284E701}" dt="2024-01-29T09:51:41.364" v="250" actId="20577"/>
        <pc:sldMkLst>
          <pc:docMk/>
          <pc:sldMk cId="2929319046" sldId="541"/>
        </pc:sldMkLst>
      </pc:sldChg>
      <pc:sldChg chg="modNotesTx">
        <pc:chgData name="Erik Martin Lund" userId="82ab92e5-b32b-4352-9004-d91953c95f92" providerId="ADAL" clId="{3E88975E-C287-478E-8FC3-80171284E701}" dt="2024-01-29T12:43:40.597" v="277" actId="20577"/>
        <pc:sldMkLst>
          <pc:docMk/>
          <pc:sldMk cId="546074945" sldId="547"/>
        </pc:sldMkLst>
      </pc:sldChg>
      <pc:sldChg chg="add del">
        <pc:chgData name="Erik Martin Lund" userId="82ab92e5-b32b-4352-9004-d91953c95f92" providerId="ADAL" clId="{3E88975E-C287-478E-8FC3-80171284E701}" dt="2024-01-30T16:46:42.814" v="279"/>
        <pc:sldMkLst>
          <pc:docMk/>
          <pc:sldMk cId="1625178013" sldId="549"/>
        </pc:sldMkLst>
      </pc:sldChg>
    </pc:docChg>
  </pc:docChgLst>
  <pc:docChgLst>
    <pc:chgData name="Erik Martin Lund" userId="82ab92e5-b32b-4352-9004-d91953c95f92" providerId="ADAL" clId="{F6BE0886-3003-4664-B879-3C94D05F568B}"/>
    <pc:docChg chg="undo custSel addSld modSld sldOrd">
      <pc:chgData name="Erik Martin Lund" userId="82ab92e5-b32b-4352-9004-d91953c95f92" providerId="ADAL" clId="{F6BE0886-3003-4664-B879-3C94D05F568B}" dt="2023-02-03T08:31:09.735" v="1779" actId="20577"/>
      <pc:docMkLst>
        <pc:docMk/>
      </pc:docMkLst>
      <pc:sldChg chg="addSp delSp modSp mod">
        <pc:chgData name="Erik Martin Lund" userId="82ab92e5-b32b-4352-9004-d91953c95f92" providerId="ADAL" clId="{F6BE0886-3003-4664-B879-3C94D05F568B}" dt="2023-02-02T21:21:35.869" v="1330" actId="20577"/>
        <pc:sldMkLst>
          <pc:docMk/>
          <pc:sldMk cId="355429342" sldId="256"/>
        </pc:sldMkLst>
        <pc:spChg chg="add mod">
          <ac:chgData name="Erik Martin Lund" userId="82ab92e5-b32b-4352-9004-d91953c95f92" providerId="ADAL" clId="{F6BE0886-3003-4664-B879-3C94D05F568B}" dt="2023-01-31T11:32:46.017" v="1"/>
          <ac:spMkLst>
            <pc:docMk/>
            <pc:sldMk cId="355429342" sldId="256"/>
            <ac:spMk id="3" creationId="{999205EB-8225-548A-9B6F-8B5F2EDBB478}"/>
          </ac:spMkLst>
        </pc:spChg>
        <pc:spChg chg="add mod">
          <ac:chgData name="Erik Martin Lund" userId="82ab92e5-b32b-4352-9004-d91953c95f92" providerId="ADAL" clId="{F6BE0886-3003-4664-B879-3C94D05F568B}" dt="2023-01-31T11:32:56.339" v="2"/>
          <ac:spMkLst>
            <pc:docMk/>
            <pc:sldMk cId="355429342" sldId="256"/>
            <ac:spMk id="4" creationId="{26F6AA94-7215-ADB1-939E-6B5CA5B090B5}"/>
          </ac:spMkLst>
        </pc:spChg>
        <pc:spChg chg="mod">
          <ac:chgData name="Erik Martin Lund" userId="82ab92e5-b32b-4352-9004-d91953c95f92" providerId="ADAL" clId="{F6BE0886-3003-4664-B879-3C94D05F568B}" dt="2023-02-02T21:21:35.869" v="1330" actId="20577"/>
          <ac:spMkLst>
            <pc:docMk/>
            <pc:sldMk cId="355429342" sldId="256"/>
            <ac:spMk id="5" creationId="{00000000-0000-0000-0000-000000000000}"/>
          </ac:spMkLst>
        </pc:spChg>
        <pc:spChg chg="del">
          <ac:chgData name="Erik Martin Lund" userId="82ab92e5-b32b-4352-9004-d91953c95f92" providerId="ADAL" clId="{F6BE0886-3003-4664-B879-3C94D05F568B}" dt="2023-01-31T11:32:35.801" v="0" actId="478"/>
          <ac:spMkLst>
            <pc:docMk/>
            <pc:sldMk cId="355429342" sldId="256"/>
            <ac:spMk id="7" creationId="{00000000-0000-0000-0000-000000000000}"/>
          </ac:spMkLst>
        </pc:spChg>
      </pc:sldChg>
      <pc:sldChg chg="modSp mod">
        <pc:chgData name="Erik Martin Lund" userId="82ab92e5-b32b-4352-9004-d91953c95f92" providerId="ADAL" clId="{F6BE0886-3003-4664-B879-3C94D05F568B}" dt="2023-01-31T11:51:07.499" v="24" actId="20577"/>
        <pc:sldMkLst>
          <pc:docMk/>
          <pc:sldMk cId="1562370338" sldId="257"/>
        </pc:sldMkLst>
        <pc:spChg chg="mod">
          <ac:chgData name="Erik Martin Lund" userId="82ab92e5-b32b-4352-9004-d91953c95f92" providerId="ADAL" clId="{F6BE0886-3003-4664-B879-3C94D05F568B}" dt="2023-01-31T11:51:07.499" v="24" actId="20577"/>
          <ac:spMkLst>
            <pc:docMk/>
            <pc:sldMk cId="1562370338" sldId="257"/>
            <ac:spMk id="8" creationId="{00000000-0000-0000-0000-000000000000}"/>
          </ac:spMkLst>
        </pc:spChg>
      </pc:sldChg>
      <pc:sldChg chg="modSp mod">
        <pc:chgData name="Erik Martin Lund" userId="82ab92e5-b32b-4352-9004-d91953c95f92" providerId="ADAL" clId="{F6BE0886-3003-4664-B879-3C94D05F568B}" dt="2023-02-02T21:28:23.324" v="1341" actId="20577"/>
        <pc:sldMkLst>
          <pc:docMk/>
          <pc:sldMk cId="939718597" sldId="304"/>
        </pc:sldMkLst>
        <pc:spChg chg="mod">
          <ac:chgData name="Erik Martin Lund" userId="82ab92e5-b32b-4352-9004-d91953c95f92" providerId="ADAL" clId="{F6BE0886-3003-4664-B879-3C94D05F568B}" dt="2023-02-02T21:28:23.324" v="1341" actId="20577"/>
          <ac:spMkLst>
            <pc:docMk/>
            <pc:sldMk cId="939718597" sldId="304"/>
            <ac:spMk id="10" creationId="{00000000-0000-0000-0000-000000000000}"/>
          </ac:spMkLst>
        </pc:spChg>
      </pc:sldChg>
      <pc:sldChg chg="mod modShow">
        <pc:chgData name="Erik Martin Lund" userId="82ab92e5-b32b-4352-9004-d91953c95f92" providerId="ADAL" clId="{F6BE0886-3003-4664-B879-3C94D05F568B}" dt="2023-01-31T11:51:19.748" v="25" actId="729"/>
        <pc:sldMkLst>
          <pc:docMk/>
          <pc:sldMk cId="3089761721" sldId="464"/>
        </pc:sldMkLst>
      </pc:sldChg>
      <pc:sldChg chg="modSp mod modNotesTx">
        <pc:chgData name="Erik Martin Lund" userId="82ab92e5-b32b-4352-9004-d91953c95f92" providerId="ADAL" clId="{F6BE0886-3003-4664-B879-3C94D05F568B}" dt="2023-02-02T09:39:17.931" v="1238"/>
        <pc:sldMkLst>
          <pc:docMk/>
          <pc:sldMk cId="200201672" sldId="467"/>
        </pc:sldMkLst>
        <pc:spChg chg="mod">
          <ac:chgData name="Erik Martin Lund" userId="82ab92e5-b32b-4352-9004-d91953c95f92" providerId="ADAL" clId="{F6BE0886-3003-4664-B879-3C94D05F568B}" dt="2023-02-02T09:30:15.307" v="1236" actId="20577"/>
          <ac:spMkLst>
            <pc:docMk/>
            <pc:sldMk cId="200201672" sldId="467"/>
            <ac:spMk id="12" creationId="{00000000-0000-0000-0000-000000000000}"/>
          </ac:spMkLst>
        </pc:spChg>
      </pc:sldChg>
      <pc:sldChg chg="modSp mod ord modNotesTx">
        <pc:chgData name="Erik Martin Lund" userId="82ab92e5-b32b-4352-9004-d91953c95f92" providerId="ADAL" clId="{F6BE0886-3003-4664-B879-3C94D05F568B}" dt="2023-02-03T07:41:22.181" v="1624" actId="20578"/>
        <pc:sldMkLst>
          <pc:docMk/>
          <pc:sldMk cId="1971635447" sldId="469"/>
        </pc:sldMkLst>
        <pc:spChg chg="mod">
          <ac:chgData name="Erik Martin Lund" userId="82ab92e5-b32b-4352-9004-d91953c95f92" providerId="ADAL" clId="{F6BE0886-3003-4664-B879-3C94D05F568B}" dt="2023-02-02T09:59:01.591" v="1256" actId="115"/>
          <ac:spMkLst>
            <pc:docMk/>
            <pc:sldMk cId="1971635447" sldId="469"/>
            <ac:spMk id="10" creationId="{00000000-0000-0000-0000-000000000000}"/>
          </ac:spMkLst>
        </pc:spChg>
      </pc:sldChg>
      <pc:sldChg chg="modNotesTx">
        <pc:chgData name="Erik Martin Lund" userId="82ab92e5-b32b-4352-9004-d91953c95f92" providerId="ADAL" clId="{F6BE0886-3003-4664-B879-3C94D05F568B}" dt="2023-02-01T12:39:30.927" v="71" actId="113"/>
        <pc:sldMkLst>
          <pc:docMk/>
          <pc:sldMk cId="2422872152" sldId="471"/>
        </pc:sldMkLst>
      </pc:sldChg>
      <pc:sldChg chg="modSp">
        <pc:chgData name="Erik Martin Lund" userId="82ab92e5-b32b-4352-9004-d91953c95f92" providerId="ADAL" clId="{F6BE0886-3003-4664-B879-3C94D05F568B}" dt="2023-02-02T21:57:53.733" v="1342" actId="20577"/>
        <pc:sldMkLst>
          <pc:docMk/>
          <pc:sldMk cId="1645114219" sldId="481"/>
        </pc:sldMkLst>
        <pc:spChg chg="mod">
          <ac:chgData name="Erik Martin Lund" userId="82ab92e5-b32b-4352-9004-d91953c95f92" providerId="ADAL" clId="{F6BE0886-3003-4664-B879-3C94D05F568B}" dt="2023-02-02T21:57:53.733" v="1342" actId="20577"/>
          <ac:spMkLst>
            <pc:docMk/>
            <pc:sldMk cId="1645114219" sldId="481"/>
            <ac:spMk id="8" creationId="{00000000-0000-0000-0000-000000000000}"/>
          </ac:spMkLst>
        </pc:spChg>
      </pc:sldChg>
      <pc:sldChg chg="modSp mod modNotesTx">
        <pc:chgData name="Erik Martin Lund" userId="82ab92e5-b32b-4352-9004-d91953c95f92" providerId="ADAL" clId="{F6BE0886-3003-4664-B879-3C94D05F568B}" dt="2023-02-02T21:58:58.479" v="1343" actId="113"/>
        <pc:sldMkLst>
          <pc:docMk/>
          <pc:sldMk cId="892909538" sldId="482"/>
        </pc:sldMkLst>
        <pc:spChg chg="mod">
          <ac:chgData name="Erik Martin Lund" userId="82ab92e5-b32b-4352-9004-d91953c95f92" providerId="ADAL" clId="{F6BE0886-3003-4664-B879-3C94D05F568B}" dt="2023-01-31T12:57:28.575" v="31" actId="313"/>
          <ac:spMkLst>
            <pc:docMk/>
            <pc:sldMk cId="892909538" sldId="482"/>
            <ac:spMk id="7" creationId="{00000000-0000-0000-0000-000000000000}"/>
          </ac:spMkLst>
        </pc:spChg>
      </pc:sldChg>
      <pc:sldChg chg="mod modShow modNotesTx">
        <pc:chgData name="Erik Martin Lund" userId="82ab92e5-b32b-4352-9004-d91953c95f92" providerId="ADAL" clId="{F6BE0886-3003-4664-B879-3C94D05F568B}" dt="2023-02-02T22:21:54.251" v="1374" actId="729"/>
        <pc:sldMkLst>
          <pc:docMk/>
          <pc:sldMk cId="1296813313" sldId="485"/>
        </pc:sldMkLst>
      </pc:sldChg>
      <pc:sldChg chg="modNotesTx">
        <pc:chgData name="Erik Martin Lund" userId="82ab92e5-b32b-4352-9004-d91953c95f92" providerId="ADAL" clId="{F6BE0886-3003-4664-B879-3C94D05F568B}" dt="2023-02-02T09:43:01.127" v="1240" actId="20577"/>
        <pc:sldMkLst>
          <pc:docMk/>
          <pc:sldMk cId="4094293008" sldId="490"/>
        </pc:sldMkLst>
      </pc:sldChg>
      <pc:sldChg chg="modSp mod modNotesTx">
        <pc:chgData name="Erik Martin Lund" userId="82ab92e5-b32b-4352-9004-d91953c95f92" providerId="ADAL" clId="{F6BE0886-3003-4664-B879-3C94D05F568B}" dt="2023-02-03T07:39:00.311" v="1621"/>
        <pc:sldMkLst>
          <pc:docMk/>
          <pc:sldMk cId="462270518" sldId="492"/>
        </pc:sldMkLst>
        <pc:spChg chg="mod">
          <ac:chgData name="Erik Martin Lund" userId="82ab92e5-b32b-4352-9004-d91953c95f92" providerId="ADAL" clId="{F6BE0886-3003-4664-B879-3C94D05F568B}" dt="2023-02-01T13:12:46.651" v="102" actId="113"/>
          <ac:spMkLst>
            <pc:docMk/>
            <pc:sldMk cId="462270518" sldId="492"/>
            <ac:spMk id="62" creationId="{00000000-0000-0000-0000-000000000000}"/>
          </ac:spMkLst>
        </pc:spChg>
      </pc:sldChg>
      <pc:sldChg chg="modNotesTx">
        <pc:chgData name="Erik Martin Lund" userId="82ab92e5-b32b-4352-9004-d91953c95f92" providerId="ADAL" clId="{F6BE0886-3003-4664-B879-3C94D05F568B}" dt="2023-02-02T10:19:44.003" v="1259" actId="113"/>
        <pc:sldMkLst>
          <pc:docMk/>
          <pc:sldMk cId="4131797121" sldId="495"/>
        </pc:sldMkLst>
      </pc:sldChg>
      <pc:sldChg chg="modNotesTx">
        <pc:chgData name="Erik Martin Lund" userId="82ab92e5-b32b-4352-9004-d91953c95f92" providerId="ADAL" clId="{F6BE0886-3003-4664-B879-3C94D05F568B}" dt="2023-02-02T22:25:42.752" v="1376" actId="113"/>
        <pc:sldMkLst>
          <pc:docMk/>
          <pc:sldMk cId="4209770674" sldId="499"/>
        </pc:sldMkLst>
      </pc:sldChg>
      <pc:sldChg chg="modNotesTx">
        <pc:chgData name="Erik Martin Lund" userId="82ab92e5-b32b-4352-9004-d91953c95f92" providerId="ADAL" clId="{F6BE0886-3003-4664-B879-3C94D05F568B}" dt="2023-02-02T11:34:02.532" v="1311" actId="113"/>
        <pc:sldMkLst>
          <pc:docMk/>
          <pc:sldMk cId="2897327257" sldId="500"/>
        </pc:sldMkLst>
      </pc:sldChg>
      <pc:sldChg chg="modNotesTx">
        <pc:chgData name="Erik Martin Lund" userId="82ab92e5-b32b-4352-9004-d91953c95f92" providerId="ADAL" clId="{F6BE0886-3003-4664-B879-3C94D05F568B}" dt="2023-02-02T10:31:38.099" v="1264"/>
        <pc:sldMkLst>
          <pc:docMk/>
          <pc:sldMk cId="2969554554" sldId="503"/>
        </pc:sldMkLst>
      </pc:sldChg>
      <pc:sldChg chg="modNotesTx">
        <pc:chgData name="Erik Martin Lund" userId="82ab92e5-b32b-4352-9004-d91953c95f92" providerId="ADAL" clId="{F6BE0886-3003-4664-B879-3C94D05F568B}" dt="2023-02-02T12:36:15.286" v="1326" actId="20577"/>
        <pc:sldMkLst>
          <pc:docMk/>
          <pc:sldMk cId="3363239803" sldId="506"/>
        </pc:sldMkLst>
      </pc:sldChg>
      <pc:sldChg chg="modSp mod modNotesTx">
        <pc:chgData name="Erik Martin Lund" userId="82ab92e5-b32b-4352-9004-d91953c95f92" providerId="ADAL" clId="{F6BE0886-3003-4664-B879-3C94D05F568B}" dt="2023-02-03T06:41:24.299" v="1377" actId="113"/>
        <pc:sldMkLst>
          <pc:docMk/>
          <pc:sldMk cId="3393208678" sldId="512"/>
        </pc:sldMkLst>
        <pc:spChg chg="mod">
          <ac:chgData name="Erik Martin Lund" userId="82ab92e5-b32b-4352-9004-d91953c95f92" providerId="ADAL" clId="{F6BE0886-3003-4664-B879-3C94D05F568B}" dt="2023-02-01T10:18:05.584" v="45" actId="20577"/>
          <ac:spMkLst>
            <pc:docMk/>
            <pc:sldMk cId="3393208678" sldId="512"/>
            <ac:spMk id="7" creationId="{00000000-0000-0000-0000-000000000000}"/>
          </ac:spMkLst>
        </pc:spChg>
        <pc:spChg chg="mod">
          <ac:chgData name="Erik Martin Lund" userId="82ab92e5-b32b-4352-9004-d91953c95f92" providerId="ADAL" clId="{F6BE0886-3003-4664-B879-3C94D05F568B}" dt="2023-02-01T10:17:34.516" v="42" actId="20577"/>
          <ac:spMkLst>
            <pc:docMk/>
            <pc:sldMk cId="3393208678" sldId="512"/>
            <ac:spMk id="10" creationId="{00000000-0000-0000-0000-000000000000}"/>
          </ac:spMkLst>
        </pc:spChg>
      </pc:sldChg>
      <pc:sldChg chg="modNotesTx">
        <pc:chgData name="Erik Martin Lund" userId="82ab92e5-b32b-4352-9004-d91953c95f92" providerId="ADAL" clId="{F6BE0886-3003-4664-B879-3C94D05F568B}" dt="2023-02-03T06:50:55.549" v="1380" actId="113"/>
        <pc:sldMkLst>
          <pc:docMk/>
          <pc:sldMk cId="3462842977" sldId="513"/>
        </pc:sldMkLst>
      </pc:sldChg>
      <pc:sldChg chg="modNotesTx">
        <pc:chgData name="Erik Martin Lund" userId="82ab92e5-b32b-4352-9004-d91953c95f92" providerId="ADAL" clId="{F6BE0886-3003-4664-B879-3C94D05F568B}" dt="2023-02-01T11:27:23.368" v="50" actId="403"/>
        <pc:sldMkLst>
          <pc:docMk/>
          <pc:sldMk cId="3723295785" sldId="514"/>
        </pc:sldMkLst>
      </pc:sldChg>
      <pc:sldChg chg="modNotesTx">
        <pc:chgData name="Erik Martin Lund" userId="82ab92e5-b32b-4352-9004-d91953c95f92" providerId="ADAL" clId="{F6BE0886-3003-4664-B879-3C94D05F568B}" dt="2023-02-03T08:19:11.945" v="1718" actId="20577"/>
        <pc:sldMkLst>
          <pc:docMk/>
          <pc:sldMk cId="443090312" sldId="515"/>
        </pc:sldMkLst>
      </pc:sldChg>
      <pc:sldChg chg="modNotesTx">
        <pc:chgData name="Erik Martin Lund" userId="82ab92e5-b32b-4352-9004-d91953c95f92" providerId="ADAL" clId="{F6BE0886-3003-4664-B879-3C94D05F568B}" dt="2023-02-02T10:48:10.200" v="1265" actId="113"/>
        <pc:sldMkLst>
          <pc:docMk/>
          <pc:sldMk cId="2313342715" sldId="528"/>
        </pc:sldMkLst>
      </pc:sldChg>
      <pc:sldChg chg="modSp mod modShow">
        <pc:chgData name="Erik Martin Lund" userId="82ab92e5-b32b-4352-9004-d91953c95f92" providerId="ADAL" clId="{F6BE0886-3003-4664-B879-3C94D05F568B}" dt="2023-02-02T10:04:21.792" v="1258" actId="729"/>
        <pc:sldMkLst>
          <pc:docMk/>
          <pc:sldMk cId="1701309179" sldId="530"/>
        </pc:sldMkLst>
        <pc:picChg chg="mod">
          <ac:chgData name="Erik Martin Lund" userId="82ab92e5-b32b-4352-9004-d91953c95f92" providerId="ADAL" clId="{F6BE0886-3003-4664-B879-3C94D05F568B}" dt="2023-02-02T10:04:12.097" v="1257" actId="1037"/>
          <ac:picMkLst>
            <pc:docMk/>
            <pc:sldMk cId="1701309179" sldId="530"/>
            <ac:picMk id="3" creationId="{00000000-0000-0000-0000-000000000000}"/>
          </ac:picMkLst>
        </pc:picChg>
      </pc:sldChg>
      <pc:sldChg chg="modNotesTx">
        <pc:chgData name="Erik Martin Lund" userId="82ab92e5-b32b-4352-9004-d91953c95f92" providerId="ADAL" clId="{F6BE0886-3003-4664-B879-3C94D05F568B}" dt="2023-02-02T11:09:43.694" v="1307" actId="20577"/>
        <pc:sldMkLst>
          <pc:docMk/>
          <pc:sldMk cId="909920937" sldId="533"/>
        </pc:sldMkLst>
      </pc:sldChg>
      <pc:sldChg chg="modNotesTx">
        <pc:chgData name="Erik Martin Lund" userId="82ab92e5-b32b-4352-9004-d91953c95f92" providerId="ADAL" clId="{F6BE0886-3003-4664-B879-3C94D05F568B}" dt="2023-02-03T08:28:54.529" v="1769" actId="20577"/>
        <pc:sldMkLst>
          <pc:docMk/>
          <pc:sldMk cId="4162115873" sldId="545"/>
        </pc:sldMkLst>
      </pc:sldChg>
      <pc:sldChg chg="modSp mod modNotesTx">
        <pc:chgData name="Erik Martin Lund" userId="82ab92e5-b32b-4352-9004-d91953c95f92" providerId="ADAL" clId="{F6BE0886-3003-4664-B879-3C94D05F568B}" dt="2023-02-03T08:31:09.735" v="1779" actId="20577"/>
        <pc:sldMkLst>
          <pc:docMk/>
          <pc:sldMk cId="2449732012" sldId="546"/>
        </pc:sldMkLst>
        <pc:spChg chg="mod">
          <ac:chgData name="Erik Martin Lund" userId="82ab92e5-b32b-4352-9004-d91953c95f92" providerId="ADAL" clId="{F6BE0886-3003-4664-B879-3C94D05F568B}" dt="2023-02-03T08:31:09.735" v="1779" actId="20577"/>
          <ac:spMkLst>
            <pc:docMk/>
            <pc:sldMk cId="2449732012" sldId="546"/>
            <ac:spMk id="6" creationId="{00000000-0000-0000-0000-000000000000}"/>
          </ac:spMkLst>
        </pc:spChg>
      </pc:sldChg>
      <pc:sldChg chg="addSp delSp modSp add modNotesTx">
        <pc:chgData name="Erik Martin Lund" userId="82ab92e5-b32b-4352-9004-d91953c95f92" providerId="ADAL" clId="{F6BE0886-3003-4664-B879-3C94D05F568B}" dt="2023-02-03T07:24:07.341" v="1612" actId="20577"/>
        <pc:sldMkLst>
          <pc:docMk/>
          <pc:sldMk cId="546074945" sldId="547"/>
        </pc:sldMkLst>
        <pc:spChg chg="add del mod">
          <ac:chgData name="Erik Martin Lund" userId="82ab92e5-b32b-4352-9004-d91953c95f92" providerId="ADAL" clId="{F6BE0886-3003-4664-B879-3C94D05F568B}" dt="2023-02-02T21:27:32.045" v="1335"/>
          <ac:spMkLst>
            <pc:docMk/>
            <pc:sldMk cId="546074945" sldId="547"/>
            <ac:spMk id="2" creationId="{B2E036B8-5BF5-B451-464B-72D4FBAF77D2}"/>
          </ac:spMkLst>
        </pc:spChg>
        <pc:spChg chg="add del mod">
          <ac:chgData name="Erik Martin Lund" userId="82ab92e5-b32b-4352-9004-d91953c95f92" providerId="ADAL" clId="{F6BE0886-3003-4664-B879-3C94D05F568B}" dt="2023-02-02T21:27:32.045" v="1335"/>
          <ac:spMkLst>
            <pc:docMk/>
            <pc:sldMk cId="546074945" sldId="547"/>
            <ac:spMk id="3" creationId="{2E5138C2-8F82-83A7-3A07-B9450B2DCE21}"/>
          </ac:spMkLst>
        </pc:spChg>
        <pc:spChg chg="add del mod">
          <ac:chgData name="Erik Martin Lund" userId="82ab92e5-b32b-4352-9004-d91953c95f92" providerId="ADAL" clId="{F6BE0886-3003-4664-B879-3C94D05F568B}" dt="2023-02-02T21:27:32.045" v="1335"/>
          <ac:spMkLst>
            <pc:docMk/>
            <pc:sldMk cId="546074945" sldId="547"/>
            <ac:spMk id="5" creationId="{6E7BDAD2-ADC8-BD59-F4B6-F33787E14B3E}"/>
          </ac:spMkLst>
        </pc:spChg>
        <pc:spChg chg="mod">
          <ac:chgData name="Erik Martin Lund" userId="82ab92e5-b32b-4352-9004-d91953c95f92" providerId="ADAL" clId="{F6BE0886-3003-4664-B879-3C94D05F568B}" dt="2023-02-02T21:28:13.001" v="1338" actId="1076"/>
          <ac:spMkLst>
            <pc:docMk/>
            <pc:sldMk cId="546074945" sldId="547"/>
            <ac:spMk id="7" creationId="{547D761C-ECC6-9923-B414-9BA23F6E0CE7}"/>
          </ac:spMkLst>
        </pc:spChg>
        <pc:spChg chg="mod">
          <ac:chgData name="Erik Martin Lund" userId="82ab92e5-b32b-4352-9004-d91953c95f92" providerId="ADAL" clId="{F6BE0886-3003-4664-B879-3C94D05F568B}" dt="2023-02-02T21:28:13.001" v="1338" actId="1076"/>
          <ac:spMkLst>
            <pc:docMk/>
            <pc:sldMk cId="546074945" sldId="547"/>
            <ac:spMk id="11" creationId="{0E4F36E1-7B02-7572-EC09-B1AC96106814}"/>
          </ac:spMkLst>
        </pc:spChg>
        <pc:spChg chg="mod">
          <ac:chgData name="Erik Martin Lund" userId="82ab92e5-b32b-4352-9004-d91953c95f92" providerId="ADAL" clId="{F6BE0886-3003-4664-B879-3C94D05F568B}" dt="2023-02-02T21:28:13.001" v="1338" actId="1076"/>
          <ac:spMkLst>
            <pc:docMk/>
            <pc:sldMk cId="546074945" sldId="547"/>
            <ac:spMk id="12" creationId="{10DD27C5-5F28-B69F-515F-611B58244F48}"/>
          </ac:spMkLst>
        </pc:spChg>
        <pc:spChg chg="mod">
          <ac:chgData name="Erik Martin Lund" userId="82ab92e5-b32b-4352-9004-d91953c95f92" providerId="ADAL" clId="{F6BE0886-3003-4664-B879-3C94D05F568B}" dt="2023-02-02T21:28:13.001" v="1338" actId="1076"/>
          <ac:spMkLst>
            <pc:docMk/>
            <pc:sldMk cId="546074945" sldId="547"/>
            <ac:spMk id="13" creationId="{4212CC1E-09E0-F3A4-A6BA-4AA89791CD61}"/>
          </ac:spMkLst>
        </pc:spChg>
        <pc:grpChg chg="add mod">
          <ac:chgData name="Erik Martin Lund" userId="82ab92e5-b32b-4352-9004-d91953c95f92" providerId="ADAL" clId="{F6BE0886-3003-4664-B879-3C94D05F568B}" dt="2023-02-02T21:28:13.001" v="1338" actId="1076"/>
          <ac:grpSpMkLst>
            <pc:docMk/>
            <pc:sldMk cId="546074945" sldId="547"/>
            <ac:grpSpMk id="6" creationId="{9BD1CB22-07FA-F01B-9269-0D60C58EE9B9}"/>
          </ac:grpSpMkLst>
        </pc:grpChg>
        <pc:picChg chg="mod">
          <ac:chgData name="Erik Martin Lund" userId="82ab92e5-b32b-4352-9004-d91953c95f92" providerId="ADAL" clId="{F6BE0886-3003-4664-B879-3C94D05F568B}" dt="2023-02-02T21:28:13.001" v="1338" actId="1076"/>
          <ac:picMkLst>
            <pc:docMk/>
            <pc:sldMk cId="546074945" sldId="547"/>
            <ac:picMk id="8" creationId="{0D6C66F0-9A34-DD24-8EF6-F6D9DC972CA1}"/>
          </ac:picMkLst>
        </pc:picChg>
        <pc:picChg chg="mod">
          <ac:chgData name="Erik Martin Lund" userId="82ab92e5-b32b-4352-9004-d91953c95f92" providerId="ADAL" clId="{F6BE0886-3003-4664-B879-3C94D05F568B}" dt="2023-02-02T21:28:13.001" v="1338" actId="1076"/>
          <ac:picMkLst>
            <pc:docMk/>
            <pc:sldMk cId="546074945" sldId="547"/>
            <ac:picMk id="9" creationId="{9C8DF24C-4926-FDB5-8C22-DA166F8BA338}"/>
          </ac:picMkLst>
        </pc:picChg>
      </pc:sldChg>
      <pc:sldChg chg="addSp delSp modSp add mod ord">
        <pc:chgData name="Erik Martin Lund" userId="82ab92e5-b32b-4352-9004-d91953c95f92" providerId="ADAL" clId="{F6BE0886-3003-4664-B879-3C94D05F568B}" dt="2023-02-03T07:41:53.846" v="1628"/>
        <pc:sldMkLst>
          <pc:docMk/>
          <pc:sldMk cId="3291290286" sldId="548"/>
        </pc:sldMkLst>
        <pc:spChg chg="add del">
          <ac:chgData name="Erik Martin Lund" userId="82ab92e5-b32b-4352-9004-d91953c95f92" providerId="ADAL" clId="{F6BE0886-3003-4664-B879-3C94D05F568B}" dt="2023-02-02T22:07:20.489" v="1355" actId="22"/>
          <ac:spMkLst>
            <pc:docMk/>
            <pc:sldMk cId="3291290286" sldId="548"/>
            <ac:spMk id="7" creationId="{37ECFCB3-22A1-1264-8D64-1A3B99C95AED}"/>
          </ac:spMkLst>
        </pc:spChg>
        <pc:spChg chg="mod">
          <ac:chgData name="Erik Martin Lund" userId="82ab92e5-b32b-4352-9004-d91953c95f92" providerId="ADAL" clId="{F6BE0886-3003-4664-B879-3C94D05F568B}" dt="2023-02-02T22:07:22.862" v="1360" actId="6549"/>
          <ac:spMkLst>
            <pc:docMk/>
            <pc:sldMk cId="3291290286" sldId="548"/>
            <ac:spMk id="12" creationId="{00000000-0000-0000-0000-000000000000}"/>
          </ac:spMkLst>
        </pc:spChg>
        <pc:spChg chg="add del">
          <ac:chgData name="Erik Martin Lund" userId="82ab92e5-b32b-4352-9004-d91953c95f92" providerId="ADAL" clId="{F6BE0886-3003-4664-B879-3C94D05F568B}" dt="2023-02-02T22:07:40.041" v="1371" actId="478"/>
          <ac:spMkLst>
            <pc:docMk/>
            <pc:sldMk cId="3291290286" sldId="548"/>
            <ac:spMk id="27" creationId="{00000000-0000-0000-0000-000000000000}"/>
          </ac:spMkLst>
        </pc:spChg>
        <pc:spChg chg="add del">
          <ac:chgData name="Erik Martin Lund" userId="82ab92e5-b32b-4352-9004-d91953c95f92" providerId="ADAL" clId="{F6BE0886-3003-4664-B879-3C94D05F568B}" dt="2023-02-02T22:07:30.704" v="1365" actId="478"/>
          <ac:spMkLst>
            <pc:docMk/>
            <pc:sldMk cId="3291290286" sldId="548"/>
            <ac:spMk id="28" creationId="{00000000-0000-0000-0000-000000000000}"/>
          </ac:spMkLst>
        </pc:spChg>
        <pc:spChg chg="add del">
          <ac:chgData name="Erik Martin Lund" userId="82ab92e5-b32b-4352-9004-d91953c95f92" providerId="ADAL" clId="{F6BE0886-3003-4664-B879-3C94D05F568B}" dt="2023-02-02T22:07:30.704" v="1365" actId="478"/>
          <ac:spMkLst>
            <pc:docMk/>
            <pc:sldMk cId="3291290286" sldId="548"/>
            <ac:spMk id="29" creationId="{00000000-0000-0000-0000-000000000000}"/>
          </ac:spMkLst>
        </pc:spChg>
        <pc:spChg chg="add del">
          <ac:chgData name="Erik Martin Lund" userId="82ab92e5-b32b-4352-9004-d91953c95f92" providerId="ADAL" clId="{F6BE0886-3003-4664-B879-3C94D05F568B}" dt="2023-02-02T22:07:32.576" v="1366" actId="478"/>
          <ac:spMkLst>
            <pc:docMk/>
            <pc:sldMk cId="3291290286" sldId="548"/>
            <ac:spMk id="30" creationId="{00000000-0000-0000-0000-000000000000}"/>
          </ac:spMkLst>
        </pc:spChg>
        <pc:spChg chg="add del">
          <ac:chgData name="Erik Martin Lund" userId="82ab92e5-b32b-4352-9004-d91953c95f92" providerId="ADAL" clId="{F6BE0886-3003-4664-B879-3C94D05F568B}" dt="2023-02-02T22:07:30.704" v="1365" actId="478"/>
          <ac:spMkLst>
            <pc:docMk/>
            <pc:sldMk cId="3291290286" sldId="548"/>
            <ac:spMk id="31" creationId="{00000000-0000-0000-0000-000000000000}"/>
          </ac:spMkLst>
        </pc:spChg>
        <pc:spChg chg="add del">
          <ac:chgData name="Erik Martin Lund" userId="82ab92e5-b32b-4352-9004-d91953c95f92" providerId="ADAL" clId="{F6BE0886-3003-4664-B879-3C94D05F568B}" dt="2023-02-02T22:07:30.704" v="1365" actId="478"/>
          <ac:spMkLst>
            <pc:docMk/>
            <pc:sldMk cId="3291290286" sldId="548"/>
            <ac:spMk id="32" creationId="{00000000-0000-0000-0000-000000000000}"/>
          </ac:spMkLst>
        </pc:spChg>
        <pc:spChg chg="add del">
          <ac:chgData name="Erik Martin Lund" userId="82ab92e5-b32b-4352-9004-d91953c95f92" providerId="ADAL" clId="{F6BE0886-3003-4664-B879-3C94D05F568B}" dt="2023-02-02T22:07:30.704" v="1365" actId="478"/>
          <ac:spMkLst>
            <pc:docMk/>
            <pc:sldMk cId="3291290286" sldId="548"/>
            <ac:spMk id="33" creationId="{00000000-0000-0000-0000-000000000000}"/>
          </ac:spMkLst>
        </pc:spChg>
        <pc:spChg chg="add del mod">
          <ac:chgData name="Erik Martin Lund" userId="82ab92e5-b32b-4352-9004-d91953c95f92" providerId="ADAL" clId="{F6BE0886-3003-4664-B879-3C94D05F568B}" dt="2023-02-02T22:07:35.565" v="1369" actId="478"/>
          <ac:spMkLst>
            <pc:docMk/>
            <pc:sldMk cId="3291290286" sldId="548"/>
            <ac:spMk id="47" creationId="{00000000-0000-0000-0000-000000000000}"/>
          </ac:spMkLst>
        </pc:spChg>
        <pc:spChg chg="add del mod">
          <ac:chgData name="Erik Martin Lund" userId="82ab92e5-b32b-4352-9004-d91953c95f92" providerId="ADAL" clId="{F6BE0886-3003-4664-B879-3C94D05F568B}" dt="2023-02-02T22:07:52.764" v="1373" actId="113"/>
          <ac:spMkLst>
            <pc:docMk/>
            <pc:sldMk cId="3291290286" sldId="548"/>
            <ac:spMk id="62" creationId="{00000000-0000-0000-0000-000000000000}"/>
          </ac:spMkLst>
        </pc:spChg>
        <pc:grpChg chg="add del">
          <ac:chgData name="Erik Martin Lund" userId="82ab92e5-b32b-4352-9004-d91953c95f92" providerId="ADAL" clId="{F6BE0886-3003-4664-B879-3C94D05F568B}" dt="2023-02-02T22:07:29.105" v="1364" actId="478"/>
          <ac:grpSpMkLst>
            <pc:docMk/>
            <pc:sldMk cId="3291290286" sldId="548"/>
            <ac:grpSpMk id="2" creationId="{00000000-0000-0000-0000-000000000000}"/>
          </ac:grpSpMkLst>
        </pc:grpChg>
        <pc:grpChg chg="add del">
          <ac:chgData name="Erik Martin Lund" userId="82ab92e5-b32b-4352-9004-d91953c95f92" providerId="ADAL" clId="{F6BE0886-3003-4664-B879-3C94D05F568B}" dt="2023-02-02T22:07:33.441" v="1367" actId="478"/>
          <ac:grpSpMkLst>
            <pc:docMk/>
            <pc:sldMk cId="3291290286" sldId="548"/>
            <ac:grpSpMk id="64" creationId="{00000000-0000-0000-0000-000000000000}"/>
          </ac:grpSpMkLst>
        </pc:grpChg>
        <pc:grpChg chg="del">
          <ac:chgData name="Erik Martin Lund" userId="82ab92e5-b32b-4352-9004-d91953c95f92" providerId="ADAL" clId="{F6BE0886-3003-4664-B879-3C94D05F568B}" dt="2023-02-02T22:07:01.368" v="1345" actId="478"/>
          <ac:grpSpMkLst>
            <pc:docMk/>
            <pc:sldMk cId="3291290286" sldId="548"/>
            <ac:grpSpMk id="71" creationId="{00000000-0000-0000-0000-000000000000}"/>
          </ac:grpSpMkLst>
        </pc:grpChg>
        <pc:graphicFrameChg chg="add del">
          <ac:chgData name="Erik Martin Lund" userId="82ab92e5-b32b-4352-9004-d91953c95f92" providerId="ADAL" clId="{F6BE0886-3003-4664-B879-3C94D05F568B}" dt="2023-02-02T22:07:37.722" v="1370" actId="478"/>
          <ac:graphicFrameMkLst>
            <pc:docMk/>
            <pc:sldMk cId="3291290286" sldId="548"/>
            <ac:graphicFrameMk id="61" creationId="{00000000-0000-0000-0000-000000000000}"/>
          </ac:graphicFrameMkLst>
        </pc:graphicFrameChg>
        <pc:picChg chg="add del">
          <ac:chgData name="Erik Martin Lund" userId="82ab92e5-b32b-4352-9004-d91953c95f92" providerId="ADAL" clId="{F6BE0886-3003-4664-B879-3C94D05F568B}" dt="2023-02-02T22:07:27.369" v="1363" actId="478"/>
          <ac:picMkLst>
            <pc:docMk/>
            <pc:sldMk cId="3291290286" sldId="548"/>
            <ac:picMk id="5" creationId="{00000000-0000-0000-0000-000000000000}"/>
          </ac:picMkLst>
        </pc:picChg>
      </pc:sldChg>
    </pc:docChg>
  </pc:docChgLst>
  <pc:docChgLst>
    <pc:chgData name="Erik Martin Lund" userId="82ab92e5-b32b-4352-9004-d91953c95f92" providerId="ADAL" clId="{2FAFA38F-AE2B-49D6-8E66-0F98DBB78E8B}"/>
    <pc:docChg chg="modSld">
      <pc:chgData name="Erik Martin Lund" userId="82ab92e5-b32b-4352-9004-d91953c95f92" providerId="ADAL" clId="{2FAFA38F-AE2B-49D6-8E66-0F98DBB78E8B}" dt="2024-06-11T08:59:24.055" v="1" actId="1076"/>
      <pc:docMkLst>
        <pc:docMk/>
      </pc:docMkLst>
      <pc:sldChg chg="modSp">
        <pc:chgData name="Erik Martin Lund" userId="82ab92e5-b32b-4352-9004-d91953c95f92" providerId="ADAL" clId="{2FAFA38F-AE2B-49D6-8E66-0F98DBB78E8B}" dt="2024-06-11T08:59:24.055" v="1" actId="1076"/>
        <pc:sldMkLst>
          <pc:docMk/>
          <pc:sldMk cId="462270518" sldId="492"/>
        </pc:sldMkLst>
        <pc:spChg chg="mod">
          <ac:chgData name="Erik Martin Lund" userId="82ab92e5-b32b-4352-9004-d91953c95f92" providerId="ADAL" clId="{2FAFA38F-AE2B-49D6-8E66-0F98DBB78E8B}" dt="2024-06-11T08:59:24.055" v="1" actId="1076"/>
          <ac:spMkLst>
            <pc:docMk/>
            <pc:sldMk cId="462270518" sldId="492"/>
            <ac:spMk id="60" creationId="{00000000-0000-0000-0000-000000000000}"/>
          </ac:spMkLst>
        </pc:spChg>
        <pc:spChg chg="mod">
          <ac:chgData name="Erik Martin Lund" userId="82ab92e5-b32b-4352-9004-d91953c95f92" providerId="ADAL" clId="{2FAFA38F-AE2B-49D6-8E66-0F98DBB78E8B}" dt="2024-06-11T08:59:24.055" v="1" actId="1076"/>
          <ac:spMkLst>
            <pc:docMk/>
            <pc:sldMk cId="462270518" sldId="492"/>
            <ac:spMk id="63" creationId="{00000000-0000-0000-0000-000000000000}"/>
          </ac:spMkLst>
        </pc:spChg>
        <pc:spChg chg="mod">
          <ac:chgData name="Erik Martin Lund" userId="82ab92e5-b32b-4352-9004-d91953c95f92" providerId="ADAL" clId="{2FAFA38F-AE2B-49D6-8E66-0F98DBB78E8B}" dt="2024-06-11T08:59:24.055" v="1" actId="1076"/>
          <ac:spMkLst>
            <pc:docMk/>
            <pc:sldMk cId="462270518" sldId="492"/>
            <ac:spMk id="65" creationId="{00000000-0000-0000-0000-000000000000}"/>
          </ac:spMkLst>
        </pc:spChg>
        <pc:spChg chg="mod">
          <ac:chgData name="Erik Martin Lund" userId="82ab92e5-b32b-4352-9004-d91953c95f92" providerId="ADAL" clId="{2FAFA38F-AE2B-49D6-8E66-0F98DBB78E8B}" dt="2024-06-11T08:59:24.055" v="1" actId="1076"/>
          <ac:spMkLst>
            <pc:docMk/>
            <pc:sldMk cId="462270518" sldId="492"/>
            <ac:spMk id="68"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AB9358-96A5-BD22-DFF0-674D2D55FDE6}"/>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b-NO"/>
          </a:p>
        </p:txBody>
      </p:sp>
      <p:sp>
        <p:nvSpPr>
          <p:cNvPr id="3" name="Date Placeholder 2">
            <a:extLst>
              <a:ext uri="{FF2B5EF4-FFF2-40B4-BE49-F238E27FC236}">
                <a16:creationId xmlns:a16="http://schemas.microsoft.com/office/drawing/2014/main" id="{702F63E6-CD30-5D74-96E7-D364D79C1414}"/>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r>
              <a:rPr lang="nb-NO"/>
              <a:t>29.01.2024</a:t>
            </a:r>
          </a:p>
        </p:txBody>
      </p:sp>
      <p:sp>
        <p:nvSpPr>
          <p:cNvPr id="4" name="Footer Placeholder 3">
            <a:extLst>
              <a:ext uri="{FF2B5EF4-FFF2-40B4-BE49-F238E27FC236}">
                <a16:creationId xmlns:a16="http://schemas.microsoft.com/office/drawing/2014/main" id="{B549CCDA-BF98-4965-2F34-B4A127B2AA92}"/>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a:extLst>
              <a:ext uri="{FF2B5EF4-FFF2-40B4-BE49-F238E27FC236}">
                <a16:creationId xmlns:a16="http://schemas.microsoft.com/office/drawing/2014/main" id="{966EE56C-3DC9-6E71-CE69-04F58A7958B1}"/>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C450F2B-6048-40D6-9340-F76F482E79EB}" type="slidenum">
              <a:rPr lang="nb-NO" smtClean="0"/>
              <a:t>‹#›</a:t>
            </a:fld>
            <a:endParaRPr lang="nb-NO"/>
          </a:p>
        </p:txBody>
      </p:sp>
    </p:spTree>
    <p:extLst>
      <p:ext uri="{BB962C8B-B14F-4D97-AF65-F5344CB8AC3E}">
        <p14:creationId xmlns:p14="http://schemas.microsoft.com/office/powerpoint/2010/main" val="125086910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r>
              <a:rPr lang="nb-NO"/>
              <a:t>29.01.2024</a:t>
            </a:r>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EA0A4961-C86A-4DEB-87C0-D9025FEF9437}" type="slidenum">
              <a:rPr lang="nb-NO" smtClean="0"/>
              <a:t>‹#›</a:t>
            </a:fld>
            <a:endParaRPr lang="nb-NO"/>
          </a:p>
        </p:txBody>
      </p:sp>
    </p:spTree>
    <p:extLst>
      <p:ext uri="{BB962C8B-B14F-4D97-AF65-F5344CB8AC3E}">
        <p14:creationId xmlns:p14="http://schemas.microsoft.com/office/powerpoint/2010/main" val="13493574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Geostatistics"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Kriging" TargetMode="External"/><Relationship Id="rId5" Type="http://schemas.openxmlformats.org/officeDocument/2006/relationships/hyperlink" Target="https://en.wikipedia.org/wiki/First_law_of_geography" TargetMode="External"/><Relationship Id="rId4" Type="http://schemas.openxmlformats.org/officeDocument/2006/relationships/hyperlink" Target="https://en.wikipedia.org/wiki/Stochastic"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Krig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Krigi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First_law_of_geography"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en.wikipedia.org/wiki/Krigin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Covariance" TargetMode="External"/><Relationship Id="rId3" Type="http://schemas.openxmlformats.org/officeDocument/2006/relationships/hyperlink" Target="https://en.wikipedia.org/wiki/Random_variable" TargetMode="External"/><Relationship Id="rId7" Type="http://schemas.openxmlformats.org/officeDocument/2006/relationships/hyperlink" Target="https://en.wikipedia.org/wiki/Standard_deviation"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Deviation_(statistics)" TargetMode="External"/><Relationship Id="rId5" Type="http://schemas.openxmlformats.org/officeDocument/2006/relationships/hyperlink" Target="https://en.wikipedia.org/wiki/Expected_value" TargetMode="External"/><Relationship Id="rId4" Type="http://schemas.openxmlformats.org/officeDocument/2006/relationships/hyperlink" Target="https://en.wikipedia.org/wiki/Statistic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Spatial_statistic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en.wikipedia.org/wiki/Data"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Semivariogra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en.wikipedia.org/wiki/Variogram"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gimond.github.io/Spatial/spatial-interpolation.html#fig:f14-variogra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gimond.github.io/Spatial/spatial-autocorrelation.html#ref-Tobler1970"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nb-NO" sz="1100" b="0" i="0" u="none" strike="noStrike" cap="none" normalizeH="0" baseline="0" noProof="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a:t>
            </a:fld>
            <a:endParaRPr lang="nb-NO"/>
          </a:p>
        </p:txBody>
      </p:sp>
      <p:sp>
        <p:nvSpPr>
          <p:cNvPr id="5" name="Date Placeholder 4">
            <a:extLst>
              <a:ext uri="{FF2B5EF4-FFF2-40B4-BE49-F238E27FC236}">
                <a16:creationId xmlns:a16="http://schemas.microsoft.com/office/drawing/2014/main" id="{D79CE62E-76D6-88CC-CFB3-232FB565489D}"/>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4495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must therefore come up with a </a:t>
            </a:r>
            <a:r>
              <a:rPr lang="en-US" sz="1200" b="1" i="0" kern="1200" dirty="0">
                <a:solidFill>
                  <a:schemeClr val="tx1"/>
                </a:solidFill>
                <a:effectLst/>
                <a:latin typeface="+mn-lt"/>
                <a:ea typeface="+mn-ea"/>
                <a:cs typeface="+mn-cs"/>
              </a:rPr>
              <a:t>quantitative and objective approach to quantifying the degree to which similar features cluster and where such clustering occurs</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One popular test of spatial autocorrelation is the Moran’s I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 question often asked is whether or not features with similar values are clustered, randomly distributed or dispersed.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most cases, the distribution of attribute values will seldom show evidence of complete spatial 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Though our visual senses can, in some cases, discern clustered regions from non-clustered regions, the distinction may not always be so obvious. </a:t>
            </a:r>
          </a:p>
        </p:txBody>
      </p:sp>
      <p:sp>
        <p:nvSpPr>
          <p:cNvPr id="4" name="Slide Number Placeholder 3"/>
          <p:cNvSpPr>
            <a:spLocks noGrp="1"/>
          </p:cNvSpPr>
          <p:nvPr>
            <p:ph type="sldNum" sz="quarter" idx="10"/>
          </p:nvPr>
        </p:nvSpPr>
        <p:spPr/>
        <p:txBody>
          <a:bodyPr/>
          <a:lstStyle/>
          <a:p>
            <a:fld id="{EA0A4961-C86A-4DEB-87C0-D9025FEF9437}" type="slidenum">
              <a:rPr lang="nb-NO" smtClean="0"/>
              <a:t>14</a:t>
            </a:fld>
            <a:endParaRPr lang="nb-NO"/>
          </a:p>
        </p:txBody>
      </p:sp>
      <p:sp>
        <p:nvSpPr>
          <p:cNvPr id="5" name="Date Placeholder 4">
            <a:extLst>
              <a:ext uri="{FF2B5EF4-FFF2-40B4-BE49-F238E27FC236}">
                <a16:creationId xmlns:a16="http://schemas.microsoft.com/office/drawing/2014/main" id="{676F02B0-3CE9-7EFB-5C95-DB196B472F45}"/>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669870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must therefore come up with a </a:t>
            </a:r>
            <a:r>
              <a:rPr lang="en-US" sz="1200" b="1" i="0" kern="1200" dirty="0">
                <a:solidFill>
                  <a:schemeClr val="tx1"/>
                </a:solidFill>
                <a:effectLst/>
                <a:latin typeface="+mn-lt"/>
                <a:ea typeface="+mn-ea"/>
                <a:cs typeface="+mn-cs"/>
              </a:rPr>
              <a:t>quantitative and objective approach to quantifying the degree to which similar features cluster and where such clustering occurs</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One popular test of spatial autocorrelation is the Moran’s I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 question often asked is whether or not features with similar values are clustered, randomly distributed or dispersed.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most cases, the distribution of attribute values will seldom show evidence of complete spatial 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Though our visual senses can, in some cases, discern clustered regions from non-clustered regions, the distinction may not always be so obvious. </a:t>
            </a:r>
          </a:p>
        </p:txBody>
      </p:sp>
      <p:sp>
        <p:nvSpPr>
          <p:cNvPr id="4" name="Slide Number Placeholder 3"/>
          <p:cNvSpPr>
            <a:spLocks noGrp="1"/>
          </p:cNvSpPr>
          <p:nvPr>
            <p:ph type="sldNum" sz="quarter" idx="10"/>
          </p:nvPr>
        </p:nvSpPr>
        <p:spPr/>
        <p:txBody>
          <a:bodyPr/>
          <a:lstStyle/>
          <a:p>
            <a:fld id="{EA0A4961-C86A-4DEB-87C0-D9025FEF9437}" type="slidenum">
              <a:rPr lang="nb-NO" smtClean="0"/>
              <a:t>15</a:t>
            </a:fld>
            <a:endParaRPr lang="nb-NO"/>
          </a:p>
        </p:txBody>
      </p:sp>
      <p:sp>
        <p:nvSpPr>
          <p:cNvPr id="5" name="Date Placeholder 4">
            <a:extLst>
              <a:ext uri="{FF2B5EF4-FFF2-40B4-BE49-F238E27FC236}">
                <a16:creationId xmlns:a16="http://schemas.microsoft.com/office/drawing/2014/main" id="{384C65D2-2B3B-A731-1C51-B7D30C4C5D16}"/>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4236283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altLang="nb-NO" dirty="0"/>
              <a:t>https://en.wikipedia.org/wiki/Regionalized_variable_theory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b="1" dirty="0"/>
              <a:t>“Regionalized variable theory (RVT)</a:t>
            </a:r>
            <a:r>
              <a:rPr lang="en-US" altLang="nb-NO" dirty="0"/>
              <a:t> is a geostatistical method used for interpolation in space.[1]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b="1" dirty="0"/>
              <a:t>The concept of the theory is that interpolation from points in space should not be based on a smooth continuous object.</a:t>
            </a:r>
            <a:r>
              <a:rPr lang="en-US" altLang="nb-NO"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b="1" dirty="0"/>
              <a:t>It should be, however, based on a stochastic (random) model that takes into consideration the various trends in the original set of points. </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16</a:t>
            </a:fld>
            <a:endParaRPr lang="nb-NO"/>
          </a:p>
        </p:txBody>
      </p:sp>
      <p:sp>
        <p:nvSpPr>
          <p:cNvPr id="5" name="Date Placeholder 4">
            <a:extLst>
              <a:ext uri="{FF2B5EF4-FFF2-40B4-BE49-F238E27FC236}">
                <a16:creationId xmlns:a16="http://schemas.microsoft.com/office/drawing/2014/main" id="{0D177681-82BD-1E43-ACB2-93ED16F2931C}"/>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4259852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digital elevation model (DEM) that shows an array of elevations of the land surface at each spatial location (</a:t>
            </a:r>
            <a:r>
              <a:rPr lang="en-US" dirty="0" err="1"/>
              <a:t>i</a:t>
            </a:r>
            <a:r>
              <a:rPr lang="en-US" dirty="0"/>
              <a:t>,</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17</a:t>
            </a:fld>
            <a:endParaRPr lang="nb-NO"/>
          </a:p>
        </p:txBody>
      </p:sp>
      <p:sp>
        <p:nvSpPr>
          <p:cNvPr id="5" name="Date Placeholder 4">
            <a:extLst>
              <a:ext uri="{FF2B5EF4-FFF2-40B4-BE49-F238E27FC236}">
                <a16:creationId xmlns:a16="http://schemas.microsoft.com/office/drawing/2014/main" id="{A1735042-0585-F1B3-B4B4-B235FC7B6819}"/>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115801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digital elevation model (DEM) that shows an array of elevations of the land surface at each spatial location (</a:t>
            </a:r>
            <a:r>
              <a:rPr lang="en-US" dirty="0" err="1"/>
              <a:t>i</a:t>
            </a:r>
            <a:r>
              <a:rPr lang="en-US" dirty="0"/>
              <a:t>,</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18</a:t>
            </a:fld>
            <a:endParaRPr lang="nb-NO"/>
          </a:p>
        </p:txBody>
      </p:sp>
      <p:sp>
        <p:nvSpPr>
          <p:cNvPr id="5" name="Date Placeholder 4">
            <a:extLst>
              <a:ext uri="{FF2B5EF4-FFF2-40B4-BE49-F238E27FC236}">
                <a16:creationId xmlns:a16="http://schemas.microsoft.com/office/drawing/2014/main" id="{FBC6036F-2582-4152-A5E5-EED20C81440E}"/>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332820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1200" b="1" dirty="0">
                <a:latin typeface="Yu Gothic UI" panose="020B0500000000000000" pitchFamily="34" charset="-128"/>
                <a:ea typeface="Yu Gothic UI" panose="020B0500000000000000" pitchFamily="34" charset="-128"/>
              </a:rPr>
              <a:t>A random local spatial dependency = </a:t>
            </a:r>
            <a:r>
              <a:rPr lang="en-GB" altLang="nb-NO" b="1" dirty="0">
                <a:solidFill>
                  <a:prstClr val="black"/>
                </a:solidFill>
                <a:latin typeface="Yu Gothic UI" panose="020B0500000000000000" pitchFamily="34" charset="-128"/>
                <a:ea typeface="Yu Gothic UI" panose="020B0500000000000000" pitchFamily="34" charset="-128"/>
              </a:rPr>
              <a:t>spatially correlated but irregular (“random” variation)</a:t>
            </a:r>
            <a:endParaRPr lang="en-GB" altLang="nb-NO" dirty="0">
              <a:solidFill>
                <a:prstClr val="black"/>
              </a:solidFill>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dirty="0">
                <a:solidFill>
                  <a:prstClr val="black"/>
                </a:solidFill>
                <a:latin typeface="Yu Gothic UI" panose="020B0500000000000000" pitchFamily="34" charset="-128"/>
                <a:ea typeface="Yu Gothic UI" panose="020B0500000000000000" pitchFamily="34" charset="-128"/>
              </a:rPr>
              <a:t>Error variance = </a:t>
            </a:r>
            <a:r>
              <a:rPr lang="en-GB" altLang="nb-NO" b="1" dirty="0">
                <a:solidFill>
                  <a:prstClr val="black"/>
                </a:solidFill>
                <a:latin typeface="Yu Gothic UI" panose="020B0500000000000000" pitchFamily="34" charset="-128"/>
                <a:ea typeface="Yu Gothic UI" panose="020B0500000000000000" pitchFamily="34" charset="-128"/>
              </a:rPr>
              <a:t>random uncorrelated local variation caused by measurement error and short range spatial variation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nb-NO" b="1" dirty="0">
              <a:solidFill>
                <a:prstClr val="black"/>
              </a:solidFill>
              <a:latin typeface="Yu Gothic UI" panose="020B0500000000000000" pitchFamily="34" charset="-128"/>
              <a:ea typeface="Yu Gothic UI" panose="020B0500000000000000" pitchFamily="34" charset="-128"/>
            </a:endParaRPr>
          </a:p>
          <a:p>
            <a:r>
              <a:rPr lang="en-US" sz="1200" b="1" i="0" kern="1200" dirty="0">
                <a:solidFill>
                  <a:schemeClr val="tx1"/>
                </a:solidFill>
                <a:effectLst/>
                <a:latin typeface="+mn-lt"/>
                <a:ea typeface="+mn-ea"/>
                <a:cs typeface="+mn-cs"/>
              </a:rPr>
              <a:t>Regionalized variable theory (RVT)</a:t>
            </a:r>
            <a:r>
              <a:rPr lang="en-US" sz="1200" b="0" i="0" kern="1200" dirty="0">
                <a:solidFill>
                  <a:schemeClr val="tx1"/>
                </a:solidFill>
                <a:effectLst/>
                <a:latin typeface="+mn-lt"/>
                <a:ea typeface="+mn-ea"/>
                <a:cs typeface="+mn-cs"/>
              </a:rPr>
              <a:t> is a </a:t>
            </a:r>
            <a:r>
              <a:rPr lang="en-US" sz="1200" b="0" i="0" u="none" strike="noStrike" kern="1200" dirty="0" err="1">
                <a:solidFill>
                  <a:schemeClr val="tx1"/>
                </a:solidFill>
                <a:effectLst/>
                <a:latin typeface="+mn-lt"/>
                <a:ea typeface="+mn-ea"/>
                <a:cs typeface="+mn-cs"/>
                <a:hlinkClick r:id="rId3" tooltip="Geostatistics"/>
              </a:rPr>
              <a:t>geostatistical</a:t>
            </a:r>
            <a:r>
              <a:rPr lang="en-US" sz="1200" b="0" i="0" kern="1200" dirty="0">
                <a:solidFill>
                  <a:schemeClr val="tx1"/>
                </a:solidFill>
                <a:effectLst/>
                <a:latin typeface="+mn-lt"/>
                <a:ea typeface="+mn-ea"/>
                <a:cs typeface="+mn-cs"/>
              </a:rPr>
              <a:t> method used for interpolation in space.</a:t>
            </a:r>
          </a:p>
          <a:p>
            <a:r>
              <a:rPr lang="en-US" sz="1200" b="0" i="0" kern="1200" dirty="0">
                <a:solidFill>
                  <a:schemeClr val="tx1"/>
                </a:solidFill>
                <a:effectLst/>
                <a:latin typeface="+mn-lt"/>
                <a:ea typeface="+mn-ea"/>
                <a:cs typeface="+mn-cs"/>
              </a:rPr>
              <a:t>The concept of the theory is that </a:t>
            </a:r>
            <a:r>
              <a:rPr lang="en-US" sz="1200" b="1" i="0" kern="1200" dirty="0">
                <a:solidFill>
                  <a:schemeClr val="tx1"/>
                </a:solidFill>
                <a:effectLst/>
                <a:latin typeface="+mn-lt"/>
                <a:ea typeface="+mn-ea"/>
                <a:cs typeface="+mn-cs"/>
              </a:rPr>
              <a:t>interpolation from points in space </a:t>
            </a:r>
            <a:r>
              <a:rPr lang="en-US" sz="1200" b="0" i="0" kern="1200" dirty="0">
                <a:solidFill>
                  <a:schemeClr val="tx1"/>
                </a:solidFill>
                <a:effectLst/>
                <a:latin typeface="+mn-lt"/>
                <a:ea typeface="+mn-ea"/>
                <a:cs typeface="+mn-cs"/>
              </a:rPr>
              <a:t>should not be based on a smooth continuous object. It should be, however, </a:t>
            </a:r>
            <a:r>
              <a:rPr lang="en-US" sz="1200" b="1" i="0" kern="1200" dirty="0">
                <a:solidFill>
                  <a:schemeClr val="tx1"/>
                </a:solidFill>
                <a:effectLst/>
                <a:latin typeface="+mn-lt"/>
                <a:ea typeface="+mn-ea"/>
                <a:cs typeface="+mn-cs"/>
              </a:rPr>
              <a:t>based on a </a:t>
            </a:r>
            <a:r>
              <a:rPr lang="en-US" sz="1200" b="1" i="0" u="none" strike="noStrike" kern="1200" dirty="0">
                <a:solidFill>
                  <a:schemeClr val="tx1"/>
                </a:solidFill>
                <a:effectLst/>
                <a:latin typeface="+mn-lt"/>
                <a:ea typeface="+mn-ea"/>
                <a:cs typeface="+mn-cs"/>
                <a:hlinkClick r:id="rId4" tooltip="Stochastic"/>
              </a:rPr>
              <a:t>stochastic</a:t>
            </a:r>
            <a:r>
              <a:rPr lang="en-US" sz="1200" b="1" i="0" kern="1200" dirty="0">
                <a:solidFill>
                  <a:schemeClr val="tx1"/>
                </a:solidFill>
                <a:effectLst/>
                <a:latin typeface="+mn-lt"/>
                <a:ea typeface="+mn-ea"/>
                <a:cs typeface="+mn-cs"/>
              </a:rPr>
              <a:t> model that takes into consideration the various trends in the original set of points</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theory considers that within any dataset, </a:t>
            </a:r>
            <a:r>
              <a:rPr lang="en-US" sz="1200" b="1" i="0" kern="1200" dirty="0">
                <a:solidFill>
                  <a:schemeClr val="tx1"/>
                </a:solidFill>
                <a:effectLst/>
                <a:latin typeface="+mn-lt"/>
                <a:ea typeface="+mn-ea"/>
                <a:cs typeface="+mn-cs"/>
              </a:rPr>
              <a:t>three types of relationships can be detected:</a:t>
            </a:r>
          </a:p>
          <a:p>
            <a:r>
              <a:rPr lang="en-US" sz="1200" b="0" i="0" kern="1200" dirty="0">
                <a:solidFill>
                  <a:schemeClr val="tx1"/>
                </a:solidFill>
                <a:effectLst/>
                <a:latin typeface="+mn-lt"/>
                <a:ea typeface="+mn-ea"/>
                <a:cs typeface="+mn-cs"/>
              </a:rPr>
              <a:t>Structural part, which is also called the trend.</a:t>
            </a:r>
          </a:p>
          <a:p>
            <a:r>
              <a:rPr lang="en-US" sz="1200" b="0" i="0" kern="1200" dirty="0">
                <a:solidFill>
                  <a:schemeClr val="tx1"/>
                </a:solidFill>
                <a:effectLst/>
                <a:latin typeface="+mn-lt"/>
                <a:ea typeface="+mn-ea"/>
                <a:cs typeface="+mn-cs"/>
              </a:rPr>
              <a:t>Correlated variation.</a:t>
            </a:r>
          </a:p>
          <a:p>
            <a:r>
              <a:rPr lang="en-US" sz="1200" b="0" i="0" kern="1200" dirty="0">
                <a:solidFill>
                  <a:schemeClr val="tx1"/>
                </a:solidFill>
                <a:effectLst/>
                <a:latin typeface="+mn-lt"/>
                <a:ea typeface="+mn-ea"/>
                <a:cs typeface="+mn-cs"/>
              </a:rPr>
              <a:t>Uncorrelated variation, or noise.</a:t>
            </a:r>
          </a:p>
          <a:p>
            <a:r>
              <a:rPr lang="en-US" sz="1200" b="0" i="0" kern="1200" dirty="0">
                <a:solidFill>
                  <a:schemeClr val="tx1"/>
                </a:solidFill>
                <a:effectLst/>
                <a:latin typeface="+mn-lt"/>
                <a:ea typeface="+mn-ea"/>
                <a:cs typeface="+mn-cs"/>
              </a:rPr>
              <a:t>After defining the above three relationships, RVT then applies the </a:t>
            </a:r>
            <a:r>
              <a:rPr lang="en-US" sz="1200" b="0" i="0" u="none" strike="noStrike" kern="1200" dirty="0">
                <a:solidFill>
                  <a:schemeClr val="tx1"/>
                </a:solidFill>
                <a:effectLst/>
                <a:latin typeface="+mn-lt"/>
                <a:ea typeface="+mn-ea"/>
                <a:cs typeface="+mn-cs"/>
                <a:hlinkClick r:id="rId5" tooltip="First law of geography"/>
              </a:rPr>
              <a:t>first law of geography</a:t>
            </a:r>
            <a:r>
              <a:rPr lang="en-US" sz="1200" b="0" i="0" kern="1200" dirty="0">
                <a:solidFill>
                  <a:schemeClr val="tx1"/>
                </a:solidFill>
                <a:effectLst/>
                <a:latin typeface="+mn-lt"/>
                <a:ea typeface="+mn-ea"/>
                <a:cs typeface="+mn-cs"/>
              </a:rPr>
              <a:t>, in order to predict the unknown values of points. The major application of this theory is the </a:t>
            </a:r>
            <a:r>
              <a:rPr lang="en-US" sz="1200" b="0" i="0" u="none" strike="noStrike" kern="1200" dirty="0">
                <a:solidFill>
                  <a:schemeClr val="tx1"/>
                </a:solidFill>
                <a:effectLst/>
                <a:latin typeface="+mn-lt"/>
                <a:ea typeface="+mn-ea"/>
                <a:cs typeface="+mn-cs"/>
                <a:hlinkClick r:id="rId6" tooltip="Kriging"/>
              </a:rPr>
              <a:t>Kriging</a:t>
            </a:r>
            <a:r>
              <a:rPr lang="en-US" sz="1200" b="0" i="0" kern="1200" dirty="0">
                <a:solidFill>
                  <a:schemeClr val="tx1"/>
                </a:solidFill>
                <a:effectLst/>
                <a:latin typeface="+mn-lt"/>
                <a:ea typeface="+mn-ea"/>
                <a:cs typeface="+mn-cs"/>
              </a:rPr>
              <a:t> method for interpolation.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b="1" dirty="0"/>
              <a:t>The theory considers that within any dataset, three types of relationships can be detected: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    Structural part, which is also called the trend.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    Correlated variation.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    Uncorrelated variation, or noise.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t>After defining the above three relationships, RVT then applies the first law of geography, in order to predict the unknown values of points. The major application of this theory is the Kriging method for interpolation.”</a:t>
            </a:r>
            <a:endParaRPr lang="nb-NO" altLang="nb-NO"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sz="1200" dirty="0">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nb-NO" dirty="0">
              <a:solidFill>
                <a:prstClr val="black"/>
              </a:solidFill>
              <a:latin typeface="Yu Gothic UI" panose="020B0500000000000000" pitchFamily="34" charset="-128"/>
              <a:ea typeface="Yu Gothic UI" panose="020B0500000000000000" pitchFamily="34" charset="-128"/>
            </a:endParaRPr>
          </a:p>
          <a:p>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19</a:t>
            </a:fld>
            <a:endParaRPr lang="nb-NO"/>
          </a:p>
        </p:txBody>
      </p:sp>
      <p:sp>
        <p:nvSpPr>
          <p:cNvPr id="5" name="Date Placeholder 4">
            <a:extLst>
              <a:ext uri="{FF2B5EF4-FFF2-40B4-BE49-F238E27FC236}">
                <a16:creationId xmlns:a16="http://schemas.microsoft.com/office/drawing/2014/main" id="{B8FBC064-2802-BB88-F56C-8C36EC145301}"/>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402902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b="1" dirty="0">
                <a:latin typeface="Yu Gothic UI" panose="020B0500000000000000" pitchFamily="34" charset="-128"/>
                <a:ea typeface="Yu Gothic UI" panose="020B0500000000000000" pitchFamily="34" charset="-128"/>
                <a:cs typeface="Segoe UI" panose="020B0502040204020203" pitchFamily="34" charset="0"/>
              </a:rPr>
              <a:t>Regionalized variable theory divides complex spatial variation into</a:t>
            </a:r>
            <a:endParaRPr lang="en-GB" altLang="nb-NO" dirty="0">
              <a:solidFill>
                <a:prstClr val="black"/>
              </a:solidFill>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dirty="0">
                <a:solidFill>
                  <a:prstClr val="black"/>
                </a:solidFill>
                <a:latin typeface="Yu Gothic UI" panose="020B0500000000000000" pitchFamily="34" charset="-128"/>
                <a:ea typeface="Yu Gothic UI" panose="020B0500000000000000" pitchFamily="34" charset="-128"/>
              </a:rPr>
              <a:t>(</a:t>
            </a:r>
            <a:r>
              <a:rPr lang="en-GB" altLang="nb-NO" dirty="0" err="1">
                <a:solidFill>
                  <a:prstClr val="black"/>
                </a:solidFill>
                <a:latin typeface="Yu Gothic UI" panose="020B0500000000000000" pitchFamily="34" charset="-128"/>
                <a:ea typeface="Yu Gothic UI" panose="020B0500000000000000" pitchFamily="34" charset="-128"/>
              </a:rPr>
              <a:t>i</a:t>
            </a:r>
            <a:r>
              <a:rPr lang="en-GB" altLang="nb-NO" dirty="0">
                <a:solidFill>
                  <a:prstClr val="black"/>
                </a:solidFill>
                <a:latin typeface="Yu Gothic UI" panose="020B0500000000000000" pitchFamily="34" charset="-128"/>
                <a:ea typeface="Yu Gothic UI" panose="020B0500000000000000" pitchFamily="34" charset="-128"/>
              </a:rPr>
              <a:t>) average behaviour: difference in mean levels (a) or a trend (b)</a:t>
            </a:r>
            <a:endParaRPr lang="en-US" altLang="nb-NO" sz="1200" dirty="0">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1200" dirty="0">
                <a:latin typeface="Yu Gothic UI" panose="020B0500000000000000" pitchFamily="34" charset="-128"/>
                <a:ea typeface="Yu Gothic UI" panose="020B0500000000000000" pitchFamily="34" charset="-128"/>
              </a:rPr>
              <a:t>A random local spatial dependency = </a:t>
            </a:r>
            <a:r>
              <a:rPr lang="en-GB" altLang="nb-NO" dirty="0">
                <a:solidFill>
                  <a:prstClr val="black"/>
                </a:solidFill>
                <a:latin typeface="Yu Gothic UI" panose="020B0500000000000000" pitchFamily="34" charset="-128"/>
                <a:ea typeface="Yu Gothic UI" panose="020B0500000000000000" pitchFamily="34" charset="-128"/>
              </a:rPr>
              <a:t>spatially correlated but irregular (“random” variation)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dirty="0">
                <a:solidFill>
                  <a:prstClr val="black"/>
                </a:solidFill>
                <a:latin typeface="Yu Gothic UI" panose="020B0500000000000000" pitchFamily="34" charset="-128"/>
                <a:ea typeface="Yu Gothic UI" panose="020B0500000000000000" pitchFamily="34" charset="-128"/>
              </a:rPr>
              <a:t>Error variance = random uncorrelated local variation caused by measurement error and short range spatial variation</a:t>
            </a:r>
          </a:p>
          <a:p>
            <a:r>
              <a:rPr lang="en-US" sz="1200" b="0" i="0" kern="1200" dirty="0">
                <a:solidFill>
                  <a:schemeClr val="tx1"/>
                </a:solidFill>
                <a:effectLst/>
                <a:latin typeface="+mn-lt"/>
                <a:ea typeface="+mn-ea"/>
                <a:cs typeface="+mn-cs"/>
              </a:rPr>
              <a:t>Unlike the previous methods,</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geostatistical</a:t>
            </a:r>
            <a:r>
              <a:rPr lang="en-US" sz="1200" b="1" i="0" kern="1200" dirty="0">
                <a:solidFill>
                  <a:schemeClr val="tx1"/>
                </a:solidFill>
                <a:effectLst/>
                <a:latin typeface="+mn-lt"/>
                <a:ea typeface="+mn-ea"/>
                <a:cs typeface="+mn-cs"/>
              </a:rPr>
              <a:t> methods</a:t>
            </a:r>
            <a:r>
              <a:rPr lang="en-US" sz="1200" b="0" i="0" kern="1200" dirty="0">
                <a:solidFill>
                  <a:schemeClr val="tx1"/>
                </a:solidFill>
                <a:effectLst/>
                <a:latin typeface="+mn-lt"/>
                <a:ea typeface="+mn-ea"/>
                <a:cs typeface="+mn-cs"/>
              </a:rPr>
              <a:t>, popularly known as </a:t>
            </a:r>
            <a:r>
              <a:rPr lang="en-US" sz="1200" b="1" i="0" kern="1200" dirty="0">
                <a:solidFill>
                  <a:schemeClr val="tx1"/>
                </a:solidFill>
                <a:effectLst/>
                <a:latin typeface="+mn-lt"/>
                <a:ea typeface="+mn-ea"/>
                <a:cs typeface="+mn-cs"/>
              </a:rPr>
              <a:t>kriging</a:t>
            </a:r>
            <a:r>
              <a:rPr lang="en-US" sz="1200" b="0" i="0" kern="1200" dirty="0">
                <a:solidFill>
                  <a:schemeClr val="tx1"/>
                </a:solidFill>
                <a:effectLst/>
                <a:latin typeface="+mn-lt"/>
                <a:ea typeface="+mn-ea"/>
                <a:cs typeface="+mn-cs"/>
              </a:rPr>
              <a:t>, can </a:t>
            </a:r>
            <a:r>
              <a:rPr lang="en-US" sz="1200" b="1" i="0" kern="1200" dirty="0">
                <a:solidFill>
                  <a:schemeClr val="tx1"/>
                </a:solidFill>
                <a:effectLst/>
                <a:latin typeface="+mn-lt"/>
                <a:ea typeface="+mn-ea"/>
                <a:cs typeface="+mn-cs"/>
              </a:rPr>
              <a:t>estimate both the predicted values and their standard errors</a:t>
            </a:r>
            <a:r>
              <a:rPr lang="en-US" sz="1200" b="0" i="0" kern="1200" dirty="0">
                <a:solidFill>
                  <a:schemeClr val="tx1"/>
                </a:solidFill>
                <a:effectLst/>
                <a:latin typeface="+mn-lt"/>
                <a:ea typeface="+mn-ea"/>
                <a:cs typeface="+mn-cs"/>
              </a:rPr>
              <a:t>. Kriging is an </a:t>
            </a:r>
            <a:r>
              <a:rPr lang="en-US" sz="1200" b="1" i="0" kern="1200" dirty="0">
                <a:solidFill>
                  <a:schemeClr val="tx1"/>
                </a:solidFill>
                <a:effectLst/>
                <a:latin typeface="+mn-lt"/>
                <a:ea typeface="+mn-ea"/>
                <a:cs typeface="+mn-cs"/>
              </a:rPr>
              <a:t>optimal interpolator</a:t>
            </a:r>
            <a:r>
              <a:rPr lang="en-US" sz="1200" b="0" i="0" kern="1200" dirty="0">
                <a:solidFill>
                  <a:schemeClr val="tx1"/>
                </a:solidFill>
                <a:effectLst/>
                <a:latin typeface="+mn-lt"/>
                <a:ea typeface="+mn-ea"/>
                <a:cs typeface="+mn-cs"/>
              </a:rPr>
              <a:t> that uses the spatial configuration and variance of the input data points to determine the interpolation weights and search radii to provide the best, unbiased estimate at </a:t>
            </a:r>
            <a:r>
              <a:rPr lang="en-US" sz="1200" b="0" i="0" kern="1200" dirty="0" err="1">
                <a:solidFill>
                  <a:schemeClr val="tx1"/>
                </a:solidFill>
                <a:effectLst/>
                <a:latin typeface="+mn-lt"/>
                <a:ea typeface="+mn-ea"/>
                <a:cs typeface="+mn-cs"/>
              </a:rPr>
              <a:t>unsampled</a:t>
            </a:r>
            <a:r>
              <a:rPr lang="en-US" sz="1200" b="0" i="0" kern="1200" dirty="0">
                <a:solidFill>
                  <a:schemeClr val="tx1"/>
                </a:solidFill>
                <a:effectLst/>
                <a:latin typeface="+mn-lt"/>
                <a:ea typeface="+mn-ea"/>
                <a:cs typeface="+mn-cs"/>
              </a:rPr>
              <a:t> locations. </a:t>
            </a:r>
          </a:p>
          <a:p>
            <a:r>
              <a:rPr lang="en-US" sz="1200" b="0" i="0" u="none" strike="noStrike" kern="1200" dirty="0">
                <a:solidFill>
                  <a:schemeClr val="tx1"/>
                </a:solidFill>
                <a:effectLst/>
                <a:latin typeface="+mn-lt"/>
                <a:ea typeface="+mn-ea"/>
                <a:cs typeface="+mn-cs"/>
                <a:hlinkClick r:id="rId3" tooltip="Kriging"/>
              </a:rPr>
              <a:t>Kriging</a:t>
            </a:r>
            <a:r>
              <a:rPr lang="en-US" sz="1200" b="0" i="0" kern="1200" dirty="0">
                <a:solidFill>
                  <a:schemeClr val="tx1"/>
                </a:solidFill>
                <a:effectLst/>
                <a:latin typeface="+mn-lt"/>
                <a:ea typeface="+mn-ea"/>
                <a:cs typeface="+mn-cs"/>
              </a:rPr>
              <a:t> method for interpolation is based</a:t>
            </a:r>
            <a:r>
              <a:rPr lang="en-US" sz="1200" b="0" i="0" kern="1200" baseline="0" dirty="0">
                <a:solidFill>
                  <a:schemeClr val="tx1"/>
                </a:solidFill>
                <a:effectLst/>
                <a:latin typeface="+mn-lt"/>
                <a:ea typeface="+mn-ea"/>
                <a:cs typeface="+mn-cs"/>
              </a:rPr>
              <a:t> on the </a:t>
            </a:r>
            <a:r>
              <a:rPr lang="en-GB" altLang="nb-NO" b="1" dirty="0">
                <a:latin typeface="Yu Gothic UI" panose="020B0500000000000000" pitchFamily="34" charset="-128"/>
                <a:ea typeface="Yu Gothic UI" panose="020B0500000000000000" pitchFamily="34" charset="-128"/>
                <a:cs typeface="Segoe UI" panose="020B0502040204020203" pitchFamily="34" charset="0"/>
              </a:rPr>
              <a:t>Regionalized variable theory.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attempts to divide the spatial variation of a variable into three components: </a:t>
            </a:r>
          </a:p>
          <a:p>
            <a:pPr marL="285750" indent="-285750">
              <a:buAutoNum type="romanLcParenR"/>
            </a:pPr>
            <a:r>
              <a:rPr lang="en-US" sz="1200" b="0" i="0" kern="1200" dirty="0">
                <a:solidFill>
                  <a:schemeClr val="tx1"/>
                </a:solidFill>
                <a:effectLst/>
                <a:latin typeface="+mn-lt"/>
                <a:ea typeface="+mn-ea"/>
                <a:cs typeface="+mn-cs"/>
              </a:rPr>
              <a:t>deterministic variation or trend;</a:t>
            </a:r>
          </a:p>
          <a:p>
            <a:pPr marL="285750" indent="-285750">
              <a:buAutoNum type="romanLcParenR"/>
            </a:pPr>
            <a:r>
              <a:rPr lang="en-US" sz="1200" b="0" i="0" kern="1200" dirty="0">
                <a:solidFill>
                  <a:schemeClr val="tx1"/>
                </a:solidFill>
                <a:effectLst/>
                <a:latin typeface="+mn-lt"/>
                <a:ea typeface="+mn-ea"/>
                <a:cs typeface="+mn-cs"/>
              </a:rPr>
              <a:t>a random but spatially correlated component (</a:t>
            </a:r>
            <a:r>
              <a:rPr lang="en-US" sz="1200" b="0" i="0" kern="1200" dirty="0" err="1">
                <a:solidFill>
                  <a:schemeClr val="tx1"/>
                </a:solidFill>
                <a:effectLst/>
                <a:latin typeface="+mn-lt"/>
                <a:ea typeface="+mn-ea"/>
                <a:cs typeface="+mn-cs"/>
              </a:rPr>
              <a:t>regionalised</a:t>
            </a:r>
            <a:r>
              <a:rPr lang="en-US" sz="1200" b="0" i="0" kern="1200" dirty="0">
                <a:solidFill>
                  <a:schemeClr val="tx1"/>
                </a:solidFill>
                <a:effectLst/>
                <a:latin typeface="+mn-lt"/>
                <a:ea typeface="+mn-ea"/>
                <a:cs typeface="+mn-cs"/>
              </a:rPr>
              <a:t> variable); </a:t>
            </a:r>
          </a:p>
          <a:p>
            <a:pPr marL="285750" indent="-285750">
              <a:buAutoNum type="romanLcParenR"/>
            </a:pPr>
            <a:r>
              <a:rPr lang="en-US" sz="1200" b="0" i="0" kern="1200" dirty="0">
                <a:solidFill>
                  <a:schemeClr val="tx1"/>
                </a:solidFill>
                <a:effectLst/>
                <a:latin typeface="+mn-lt"/>
                <a:ea typeface="+mn-ea"/>
                <a:cs typeface="+mn-cs"/>
              </a:rPr>
              <a:t>and uncorrelated noise.  </a:t>
            </a:r>
          </a:p>
          <a:p>
            <a:pPr marL="0" indent="0">
              <a:buNone/>
            </a:pPr>
            <a:r>
              <a:rPr lang="en-US" sz="1200" b="1" i="0" kern="1200" dirty="0">
                <a:solidFill>
                  <a:schemeClr val="tx1"/>
                </a:solidFill>
                <a:effectLst/>
                <a:latin typeface="+mn-lt"/>
                <a:ea typeface="+mn-ea"/>
                <a:cs typeface="+mn-cs"/>
              </a:rPr>
              <a:t>It depends on the </a:t>
            </a:r>
            <a:r>
              <a:rPr lang="en-US" sz="1200" b="1" i="0" kern="1200" dirty="0" err="1">
                <a:solidFill>
                  <a:schemeClr val="tx1"/>
                </a:solidFill>
                <a:effectLst/>
                <a:latin typeface="+mn-lt"/>
                <a:ea typeface="+mn-ea"/>
                <a:cs typeface="+mn-cs"/>
              </a:rPr>
              <a:t>regionalised</a:t>
            </a:r>
            <a:r>
              <a:rPr lang="en-US" sz="1200" b="1" i="0" kern="1200" dirty="0">
                <a:solidFill>
                  <a:schemeClr val="tx1"/>
                </a:solidFill>
                <a:effectLst/>
                <a:latin typeface="+mn-lt"/>
                <a:ea typeface="+mn-ea"/>
                <a:cs typeface="+mn-cs"/>
              </a:rPr>
              <a:t> variable theory which assumes that the spatially correlated component is homogeneous (i.e. stationary) throughout the surface</a:t>
            </a:r>
            <a:r>
              <a:rPr lang="en-US" sz="1200" b="0" i="0" kern="1200" dirty="0">
                <a:solidFill>
                  <a:schemeClr val="tx1"/>
                </a:solidFill>
                <a:effectLst/>
                <a:latin typeface="+mn-lt"/>
                <a:ea typeface="+mn-ea"/>
                <a:cs typeface="+mn-cs"/>
              </a:rPr>
              <a:t>.  </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The performance of </a:t>
            </a:r>
            <a:r>
              <a:rPr lang="en-US" sz="1200" b="1" i="0" kern="1200" dirty="0">
                <a:solidFill>
                  <a:schemeClr val="tx1"/>
                </a:solidFill>
                <a:effectLst/>
                <a:latin typeface="+mn-lt"/>
                <a:ea typeface="+mn-ea"/>
                <a:cs typeface="+mn-cs"/>
              </a:rPr>
              <a:t>kriging relies on </a:t>
            </a:r>
            <a:r>
              <a:rPr lang="en-US" sz="1200" b="0" i="0" kern="1200" dirty="0">
                <a:solidFill>
                  <a:schemeClr val="tx1"/>
                </a:solidFill>
                <a:effectLst/>
                <a:latin typeface="+mn-lt"/>
                <a:ea typeface="+mn-ea"/>
                <a:cs typeface="+mn-cs"/>
              </a:rPr>
              <a:t>the presence of </a:t>
            </a:r>
            <a:r>
              <a:rPr lang="en-US" sz="1200" b="1" i="0" kern="1200" dirty="0">
                <a:solidFill>
                  <a:schemeClr val="tx1"/>
                </a:solidFill>
                <a:effectLst/>
                <a:latin typeface="+mn-lt"/>
                <a:ea typeface="+mn-ea"/>
                <a:cs typeface="+mn-cs"/>
              </a:rPr>
              <a:t>spatial autocorrelation </a:t>
            </a:r>
            <a:r>
              <a:rPr lang="en-US" sz="1200" b="0" i="0" kern="1200" dirty="0">
                <a:solidFill>
                  <a:schemeClr val="tx1"/>
                </a:solidFill>
                <a:effectLst/>
                <a:latin typeface="+mn-lt"/>
                <a:ea typeface="+mn-ea"/>
                <a:cs typeface="+mn-cs"/>
              </a:rPr>
              <a:t>– meaning that </a:t>
            </a:r>
            <a:r>
              <a:rPr lang="en-US" sz="1200" b="1" i="0" kern="1200" dirty="0">
                <a:solidFill>
                  <a:schemeClr val="tx1"/>
                </a:solidFill>
                <a:effectLst/>
                <a:latin typeface="+mn-lt"/>
                <a:ea typeface="+mn-ea"/>
                <a:cs typeface="+mn-cs"/>
              </a:rPr>
              <a:t>sites which are close together tend to be more similar </a:t>
            </a:r>
            <a:r>
              <a:rPr lang="en-US" sz="1200" b="0" i="0" kern="1200" dirty="0">
                <a:solidFill>
                  <a:schemeClr val="tx1"/>
                </a:solidFill>
                <a:effectLst/>
                <a:latin typeface="+mn-lt"/>
                <a:ea typeface="+mn-ea"/>
                <a:cs typeface="+mn-cs"/>
              </a:rPr>
              <a:t>than those which are further apart.</a:t>
            </a:r>
          </a:p>
          <a:p>
            <a:pPr marL="0" indent="0">
              <a:buNone/>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nature of the </a:t>
            </a:r>
            <a:r>
              <a:rPr lang="en-US" sz="1200" b="0" i="0" kern="1200" dirty="0" err="1">
                <a:solidFill>
                  <a:schemeClr val="tx1"/>
                </a:solidFill>
                <a:effectLst/>
                <a:latin typeface="+mn-lt"/>
                <a:ea typeface="+mn-ea"/>
                <a:cs typeface="+mn-cs"/>
              </a:rPr>
              <a:t>regionalised</a:t>
            </a:r>
            <a:r>
              <a:rPr lang="en-US" sz="1200" b="0" i="0" kern="1200" dirty="0">
                <a:solidFill>
                  <a:schemeClr val="tx1"/>
                </a:solidFill>
                <a:effectLst/>
                <a:latin typeface="+mn-lt"/>
                <a:ea typeface="+mn-ea"/>
                <a:cs typeface="+mn-cs"/>
              </a:rPr>
              <a:t> variable is described by the </a:t>
            </a:r>
            <a:r>
              <a:rPr lang="en-US" sz="1200" b="1" i="0" kern="1200" dirty="0">
                <a:solidFill>
                  <a:schemeClr val="tx1"/>
                </a:solidFill>
                <a:effectLst/>
                <a:latin typeface="+mn-lt"/>
                <a:ea typeface="+mn-ea"/>
                <a:cs typeface="+mn-cs"/>
              </a:rPr>
              <a:t>semivariogram function which is used to </a:t>
            </a:r>
            <a:r>
              <a:rPr lang="en-US" sz="1200" b="1" i="0" kern="1200" dirty="0" err="1">
                <a:solidFill>
                  <a:schemeClr val="tx1"/>
                </a:solidFill>
                <a:effectLst/>
                <a:latin typeface="+mn-lt"/>
                <a:ea typeface="+mn-ea"/>
                <a:cs typeface="+mn-cs"/>
              </a:rPr>
              <a:t>optimise</a:t>
            </a:r>
            <a:r>
              <a:rPr lang="en-US" sz="1200" b="1" i="0" kern="1200" dirty="0">
                <a:solidFill>
                  <a:schemeClr val="tx1"/>
                </a:solidFill>
                <a:effectLst/>
                <a:latin typeface="+mn-lt"/>
                <a:ea typeface="+mn-ea"/>
                <a:cs typeface="+mn-cs"/>
              </a:rPr>
              <a:t> the interpolation weights and search radii</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semivariogram</a:t>
            </a:r>
            <a:r>
              <a:rPr lang="en-US" sz="1200" b="0" i="0" kern="1200" dirty="0">
                <a:solidFill>
                  <a:schemeClr val="tx1"/>
                </a:solidFill>
                <a:effectLst/>
                <a:latin typeface="+mn-lt"/>
                <a:ea typeface="+mn-ea"/>
                <a:cs typeface="+mn-cs"/>
              </a:rPr>
              <a:t> is created from the input data points by plotting the </a:t>
            </a:r>
            <a:r>
              <a:rPr lang="en-US" sz="1200" b="0" i="0" kern="1200" dirty="0" err="1">
                <a:solidFill>
                  <a:schemeClr val="tx1"/>
                </a:solidFill>
                <a:effectLst/>
                <a:latin typeface="+mn-lt"/>
                <a:ea typeface="+mn-ea"/>
                <a:cs typeface="+mn-cs"/>
              </a:rPr>
              <a:t>semivariance</a:t>
            </a:r>
            <a:r>
              <a:rPr lang="en-US" sz="1200" b="0" i="0" kern="1200" dirty="0">
                <a:solidFill>
                  <a:schemeClr val="tx1"/>
                </a:solidFill>
                <a:effectLst/>
                <a:latin typeface="+mn-lt"/>
                <a:ea typeface="+mn-ea"/>
                <a:cs typeface="+mn-cs"/>
              </a:rPr>
              <a:t>, y(h), against the distance between the pairs of points (h) (Equation 2).  For a stationary spatial process, the </a:t>
            </a:r>
            <a:r>
              <a:rPr lang="en-US" sz="1200" b="0" i="0" kern="1200" dirty="0" err="1">
                <a:solidFill>
                  <a:schemeClr val="tx1"/>
                </a:solidFill>
                <a:effectLst/>
                <a:latin typeface="+mn-lt"/>
                <a:ea typeface="+mn-ea"/>
                <a:cs typeface="+mn-cs"/>
              </a:rPr>
              <a:t>semivariogram</a:t>
            </a:r>
            <a:r>
              <a:rPr lang="en-US" sz="1200" b="0" i="0" kern="1200" dirty="0">
                <a:solidFill>
                  <a:schemeClr val="tx1"/>
                </a:solidFill>
                <a:effectLst/>
                <a:latin typeface="+mn-lt"/>
                <a:ea typeface="+mn-ea"/>
                <a:cs typeface="+mn-cs"/>
              </a:rPr>
              <a:t> would have a distinctive shape as shown in Figure 2.  Different models (e.g. spherical, Gaussian, exponential and linear) can be fitted to the </a:t>
            </a:r>
            <a:r>
              <a:rPr lang="en-US" sz="1200" b="0" i="0" kern="1200" dirty="0" err="1">
                <a:solidFill>
                  <a:schemeClr val="tx1"/>
                </a:solidFill>
                <a:effectLst/>
                <a:latin typeface="+mn-lt"/>
                <a:ea typeface="+mn-ea"/>
                <a:cs typeface="+mn-cs"/>
              </a:rPr>
              <a:t>semivariogram</a:t>
            </a:r>
            <a:r>
              <a:rPr lang="en-US" sz="1200" b="0" i="0" kern="1200" dirty="0">
                <a:solidFill>
                  <a:schemeClr val="tx1"/>
                </a:solidFill>
                <a:effectLst/>
                <a:latin typeface="+mn-lt"/>
                <a:ea typeface="+mn-ea"/>
                <a:cs typeface="+mn-cs"/>
              </a:rPr>
              <a:t> and that which gives the best fit chosen for the purpose of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nb-NO" dirty="0">
              <a:solidFill>
                <a:prstClr val="black"/>
              </a:solidFill>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sz="1200" dirty="0">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nb-NO" dirty="0">
              <a:solidFill>
                <a:prstClr val="black"/>
              </a:solidFill>
              <a:latin typeface="Yu Gothic UI" panose="020B0500000000000000" pitchFamily="34" charset="-128"/>
              <a:ea typeface="Yu Gothic UI" panose="020B0500000000000000" pitchFamily="34" charset="-128"/>
            </a:endParaRPr>
          </a:p>
          <a:p>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20</a:t>
            </a:fld>
            <a:endParaRPr lang="nb-NO"/>
          </a:p>
        </p:txBody>
      </p:sp>
      <p:sp>
        <p:nvSpPr>
          <p:cNvPr id="5" name="Date Placeholder 4">
            <a:extLst>
              <a:ext uri="{FF2B5EF4-FFF2-40B4-BE49-F238E27FC236}">
                <a16:creationId xmlns:a16="http://schemas.microsoft.com/office/drawing/2014/main" id="{404AEB47-EAB1-0815-4963-AAF827EDC0C9}"/>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188385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b="1" dirty="0">
                <a:latin typeface="Yu Gothic UI" panose="020B0500000000000000" pitchFamily="34" charset="-128"/>
                <a:ea typeface="Yu Gothic UI" panose="020B0500000000000000" pitchFamily="34" charset="-128"/>
                <a:cs typeface="Segoe UI" panose="020B0502040204020203" pitchFamily="34" charset="0"/>
              </a:rPr>
              <a:t>Regionalized variable theory divides complex spatial variation into</a:t>
            </a:r>
            <a:endParaRPr lang="en-GB" altLang="nb-NO" dirty="0">
              <a:solidFill>
                <a:prstClr val="black"/>
              </a:solidFill>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dirty="0">
                <a:solidFill>
                  <a:prstClr val="black"/>
                </a:solidFill>
                <a:latin typeface="Yu Gothic UI" panose="020B0500000000000000" pitchFamily="34" charset="-128"/>
                <a:ea typeface="Yu Gothic UI" panose="020B0500000000000000" pitchFamily="34" charset="-128"/>
              </a:rPr>
              <a:t>(</a:t>
            </a:r>
            <a:r>
              <a:rPr lang="en-GB" altLang="nb-NO" dirty="0" err="1">
                <a:solidFill>
                  <a:prstClr val="black"/>
                </a:solidFill>
                <a:latin typeface="Yu Gothic UI" panose="020B0500000000000000" pitchFamily="34" charset="-128"/>
                <a:ea typeface="Yu Gothic UI" panose="020B0500000000000000" pitchFamily="34" charset="-128"/>
              </a:rPr>
              <a:t>i</a:t>
            </a:r>
            <a:r>
              <a:rPr lang="en-GB" altLang="nb-NO" dirty="0">
                <a:solidFill>
                  <a:prstClr val="black"/>
                </a:solidFill>
                <a:latin typeface="Yu Gothic UI" panose="020B0500000000000000" pitchFamily="34" charset="-128"/>
                <a:ea typeface="Yu Gothic UI" panose="020B0500000000000000" pitchFamily="34" charset="-128"/>
              </a:rPr>
              <a:t>) average behaviour: difference in mean levels (a) or a trend (b)</a:t>
            </a:r>
            <a:endParaRPr lang="en-US" altLang="nb-NO" sz="1200" dirty="0">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1200" dirty="0">
                <a:latin typeface="Yu Gothic UI" panose="020B0500000000000000" pitchFamily="34" charset="-128"/>
                <a:ea typeface="Yu Gothic UI" panose="020B0500000000000000" pitchFamily="34" charset="-128"/>
              </a:rPr>
              <a:t>A random local spatial dependency = </a:t>
            </a:r>
            <a:r>
              <a:rPr lang="en-GB" altLang="nb-NO" dirty="0">
                <a:solidFill>
                  <a:prstClr val="black"/>
                </a:solidFill>
                <a:latin typeface="Yu Gothic UI" panose="020B0500000000000000" pitchFamily="34" charset="-128"/>
                <a:ea typeface="Yu Gothic UI" panose="020B0500000000000000" pitchFamily="34" charset="-128"/>
              </a:rPr>
              <a:t>spatially correlated but irregular (“random” variation)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dirty="0">
                <a:solidFill>
                  <a:prstClr val="black"/>
                </a:solidFill>
                <a:latin typeface="Yu Gothic UI" panose="020B0500000000000000" pitchFamily="34" charset="-128"/>
                <a:ea typeface="Yu Gothic UI" panose="020B0500000000000000" pitchFamily="34" charset="-128"/>
              </a:rPr>
              <a:t>Error variance = random uncorrelated local variation caused by measurement error and short range spatial variation</a:t>
            </a:r>
          </a:p>
          <a:p>
            <a:r>
              <a:rPr lang="en-US" sz="1200" b="0" i="0" kern="1200" dirty="0">
                <a:solidFill>
                  <a:schemeClr val="tx1"/>
                </a:solidFill>
                <a:effectLst/>
                <a:latin typeface="+mn-lt"/>
                <a:ea typeface="+mn-ea"/>
                <a:cs typeface="+mn-cs"/>
              </a:rPr>
              <a:t>Unlike the previous methods,</a:t>
            </a:r>
            <a:r>
              <a:rPr lang="en-US" sz="1200" b="1"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geostatistical</a:t>
            </a:r>
            <a:r>
              <a:rPr lang="en-US" sz="1200" b="1" i="0" kern="1200" dirty="0">
                <a:solidFill>
                  <a:schemeClr val="tx1"/>
                </a:solidFill>
                <a:effectLst/>
                <a:latin typeface="+mn-lt"/>
                <a:ea typeface="+mn-ea"/>
                <a:cs typeface="+mn-cs"/>
              </a:rPr>
              <a:t> methods</a:t>
            </a:r>
            <a:r>
              <a:rPr lang="en-US" sz="1200" b="0" i="0" kern="1200" dirty="0">
                <a:solidFill>
                  <a:schemeClr val="tx1"/>
                </a:solidFill>
                <a:effectLst/>
                <a:latin typeface="+mn-lt"/>
                <a:ea typeface="+mn-ea"/>
                <a:cs typeface="+mn-cs"/>
              </a:rPr>
              <a:t>, popularly known as kriging, can estimate both the predicted values and their standard errors. Kriging is an optimal interpolator that uses the spatial configuration and variance of the input data points to determine the interpolation weights and search radii to provide the best, unbiased estimate at </a:t>
            </a:r>
            <a:r>
              <a:rPr lang="en-US" sz="1200" b="0" i="0" kern="1200" dirty="0" err="1">
                <a:solidFill>
                  <a:schemeClr val="tx1"/>
                </a:solidFill>
                <a:effectLst/>
                <a:latin typeface="+mn-lt"/>
                <a:ea typeface="+mn-ea"/>
                <a:cs typeface="+mn-cs"/>
              </a:rPr>
              <a:t>unsampled</a:t>
            </a:r>
            <a:r>
              <a:rPr lang="en-US" sz="1200" b="0" i="0" kern="1200" dirty="0">
                <a:solidFill>
                  <a:schemeClr val="tx1"/>
                </a:solidFill>
                <a:effectLst/>
                <a:latin typeface="+mn-lt"/>
                <a:ea typeface="+mn-ea"/>
                <a:cs typeface="+mn-cs"/>
              </a:rPr>
              <a:t> locations. </a:t>
            </a:r>
          </a:p>
          <a:p>
            <a:r>
              <a:rPr lang="en-US" sz="1200" b="0" i="0" u="none" strike="noStrike" kern="1200" dirty="0">
                <a:solidFill>
                  <a:schemeClr val="tx1"/>
                </a:solidFill>
                <a:effectLst/>
                <a:latin typeface="+mn-lt"/>
                <a:ea typeface="+mn-ea"/>
                <a:cs typeface="+mn-cs"/>
                <a:hlinkClick r:id="rId3" tooltip="Kriging"/>
              </a:rPr>
              <a:t>Kriging</a:t>
            </a:r>
            <a:r>
              <a:rPr lang="en-US" sz="1200" b="0" i="0" kern="1200" dirty="0">
                <a:solidFill>
                  <a:schemeClr val="tx1"/>
                </a:solidFill>
                <a:effectLst/>
                <a:latin typeface="+mn-lt"/>
                <a:ea typeface="+mn-ea"/>
                <a:cs typeface="+mn-cs"/>
              </a:rPr>
              <a:t> method for interpolation is based</a:t>
            </a:r>
            <a:r>
              <a:rPr lang="en-US" sz="1200" b="0" i="0" kern="1200" baseline="0" dirty="0">
                <a:solidFill>
                  <a:schemeClr val="tx1"/>
                </a:solidFill>
                <a:effectLst/>
                <a:latin typeface="+mn-lt"/>
                <a:ea typeface="+mn-ea"/>
                <a:cs typeface="+mn-cs"/>
              </a:rPr>
              <a:t> on the </a:t>
            </a:r>
            <a:r>
              <a:rPr lang="en-GB" altLang="nb-NO" b="1" dirty="0">
                <a:latin typeface="Yu Gothic UI" panose="020B0500000000000000" pitchFamily="34" charset="-128"/>
                <a:ea typeface="Yu Gothic UI" panose="020B0500000000000000" pitchFamily="34" charset="-128"/>
                <a:cs typeface="Segoe UI" panose="020B0502040204020203" pitchFamily="34" charset="0"/>
              </a:rPr>
              <a:t>Regionalized variable theory.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attempts to divide the spatial variation of a variable into three components: </a:t>
            </a:r>
          </a:p>
          <a:p>
            <a:pPr marL="285750" indent="-285750">
              <a:buAutoNum type="romanLcParenR"/>
            </a:pPr>
            <a:r>
              <a:rPr lang="en-US" sz="1200" b="0" i="0" kern="1200" dirty="0">
                <a:solidFill>
                  <a:schemeClr val="tx1"/>
                </a:solidFill>
                <a:effectLst/>
                <a:latin typeface="+mn-lt"/>
                <a:ea typeface="+mn-ea"/>
                <a:cs typeface="+mn-cs"/>
              </a:rPr>
              <a:t>deterministic variation or trend;</a:t>
            </a:r>
          </a:p>
          <a:p>
            <a:pPr marL="285750" indent="-285750">
              <a:buAutoNum type="romanLcParenR"/>
            </a:pPr>
            <a:r>
              <a:rPr lang="en-US" sz="1200" b="0" i="0" kern="1200" dirty="0">
                <a:solidFill>
                  <a:schemeClr val="tx1"/>
                </a:solidFill>
                <a:effectLst/>
                <a:latin typeface="+mn-lt"/>
                <a:ea typeface="+mn-ea"/>
                <a:cs typeface="+mn-cs"/>
              </a:rPr>
              <a:t>a random but spatially correlated component (</a:t>
            </a:r>
            <a:r>
              <a:rPr lang="en-US" sz="1200" b="0" i="0" kern="1200" dirty="0" err="1">
                <a:solidFill>
                  <a:schemeClr val="tx1"/>
                </a:solidFill>
                <a:effectLst/>
                <a:latin typeface="+mn-lt"/>
                <a:ea typeface="+mn-ea"/>
                <a:cs typeface="+mn-cs"/>
              </a:rPr>
              <a:t>regionalised</a:t>
            </a:r>
            <a:r>
              <a:rPr lang="en-US" sz="1200" b="0" i="0" kern="1200" dirty="0">
                <a:solidFill>
                  <a:schemeClr val="tx1"/>
                </a:solidFill>
                <a:effectLst/>
                <a:latin typeface="+mn-lt"/>
                <a:ea typeface="+mn-ea"/>
                <a:cs typeface="+mn-cs"/>
              </a:rPr>
              <a:t> variable); </a:t>
            </a:r>
          </a:p>
          <a:p>
            <a:pPr marL="285750" indent="-285750">
              <a:buAutoNum type="romanLcParenR"/>
            </a:pPr>
            <a:r>
              <a:rPr lang="en-US" sz="1200" b="0" i="0" kern="1200" dirty="0">
                <a:solidFill>
                  <a:schemeClr val="tx1"/>
                </a:solidFill>
                <a:effectLst/>
                <a:latin typeface="+mn-lt"/>
                <a:ea typeface="+mn-ea"/>
                <a:cs typeface="+mn-cs"/>
              </a:rPr>
              <a:t>and uncorrelated noise.  </a:t>
            </a:r>
          </a:p>
          <a:p>
            <a:pPr marL="0" indent="0">
              <a:buNone/>
            </a:pPr>
            <a:r>
              <a:rPr lang="en-US" sz="1200" b="0" i="0" kern="1200" dirty="0">
                <a:solidFill>
                  <a:schemeClr val="tx1"/>
                </a:solidFill>
                <a:effectLst/>
                <a:latin typeface="+mn-lt"/>
                <a:ea typeface="+mn-ea"/>
                <a:cs typeface="+mn-cs"/>
              </a:rPr>
              <a:t>It depends on the </a:t>
            </a:r>
            <a:r>
              <a:rPr lang="en-US" sz="1200" b="0" i="0" kern="1200" dirty="0" err="1">
                <a:solidFill>
                  <a:schemeClr val="tx1"/>
                </a:solidFill>
                <a:effectLst/>
                <a:latin typeface="+mn-lt"/>
                <a:ea typeface="+mn-ea"/>
                <a:cs typeface="+mn-cs"/>
              </a:rPr>
              <a:t>regionalised</a:t>
            </a:r>
            <a:r>
              <a:rPr lang="en-US" sz="1200" b="0" i="0" kern="1200" dirty="0">
                <a:solidFill>
                  <a:schemeClr val="tx1"/>
                </a:solidFill>
                <a:effectLst/>
                <a:latin typeface="+mn-lt"/>
                <a:ea typeface="+mn-ea"/>
                <a:cs typeface="+mn-cs"/>
              </a:rPr>
              <a:t> variable theory which assumes that the spatially correlated component is homogeneous (i.e. stationary) throughout the surface.  </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The performance of kriging relies on the presence of spatial autocorrelation – meaning that sites which are close together tend to be more similar than those which are further apart.</a:t>
            </a:r>
          </a:p>
          <a:p>
            <a:pPr marL="0" indent="0">
              <a:buNone/>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nature of the </a:t>
            </a:r>
            <a:r>
              <a:rPr lang="en-US" sz="1200" b="0" i="0" kern="1200" dirty="0" err="1">
                <a:solidFill>
                  <a:schemeClr val="tx1"/>
                </a:solidFill>
                <a:effectLst/>
                <a:latin typeface="+mn-lt"/>
                <a:ea typeface="+mn-ea"/>
                <a:cs typeface="+mn-cs"/>
              </a:rPr>
              <a:t>regionalised</a:t>
            </a:r>
            <a:r>
              <a:rPr lang="en-US" sz="1200" b="0" i="0" kern="1200" dirty="0">
                <a:solidFill>
                  <a:schemeClr val="tx1"/>
                </a:solidFill>
                <a:effectLst/>
                <a:latin typeface="+mn-lt"/>
                <a:ea typeface="+mn-ea"/>
                <a:cs typeface="+mn-cs"/>
              </a:rPr>
              <a:t> variable is described by the semivariogram function which is used to </a:t>
            </a:r>
            <a:r>
              <a:rPr lang="en-US" sz="1200" b="0" i="0" kern="1200" dirty="0" err="1">
                <a:solidFill>
                  <a:schemeClr val="tx1"/>
                </a:solidFill>
                <a:effectLst/>
                <a:latin typeface="+mn-lt"/>
                <a:ea typeface="+mn-ea"/>
                <a:cs typeface="+mn-cs"/>
              </a:rPr>
              <a:t>optimise</a:t>
            </a:r>
            <a:r>
              <a:rPr lang="en-US" sz="1200" b="0" i="0" kern="1200" dirty="0">
                <a:solidFill>
                  <a:schemeClr val="tx1"/>
                </a:solidFill>
                <a:effectLst/>
                <a:latin typeface="+mn-lt"/>
                <a:ea typeface="+mn-ea"/>
                <a:cs typeface="+mn-cs"/>
              </a:rPr>
              <a:t> the interpolation weights and search radii. </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semivariogram</a:t>
            </a:r>
            <a:r>
              <a:rPr lang="en-US" sz="1200" b="0" i="0" kern="1200" dirty="0">
                <a:solidFill>
                  <a:schemeClr val="tx1"/>
                </a:solidFill>
                <a:effectLst/>
                <a:latin typeface="+mn-lt"/>
                <a:ea typeface="+mn-ea"/>
                <a:cs typeface="+mn-cs"/>
              </a:rPr>
              <a:t> is created from the input data points by plotting the </a:t>
            </a:r>
            <a:r>
              <a:rPr lang="en-US" sz="1200" b="0" i="0" kern="1200" dirty="0" err="1">
                <a:solidFill>
                  <a:schemeClr val="tx1"/>
                </a:solidFill>
                <a:effectLst/>
                <a:latin typeface="+mn-lt"/>
                <a:ea typeface="+mn-ea"/>
                <a:cs typeface="+mn-cs"/>
              </a:rPr>
              <a:t>semivariance</a:t>
            </a:r>
            <a:r>
              <a:rPr lang="en-US" sz="1200" b="0" i="0" kern="1200" dirty="0">
                <a:solidFill>
                  <a:schemeClr val="tx1"/>
                </a:solidFill>
                <a:effectLst/>
                <a:latin typeface="+mn-lt"/>
                <a:ea typeface="+mn-ea"/>
                <a:cs typeface="+mn-cs"/>
              </a:rPr>
              <a:t>, y(h), against the distance between the pairs of points (h) (Equation 2).  For a stationary spatial process, the </a:t>
            </a:r>
            <a:r>
              <a:rPr lang="en-US" sz="1200" b="0" i="0" kern="1200" dirty="0" err="1">
                <a:solidFill>
                  <a:schemeClr val="tx1"/>
                </a:solidFill>
                <a:effectLst/>
                <a:latin typeface="+mn-lt"/>
                <a:ea typeface="+mn-ea"/>
                <a:cs typeface="+mn-cs"/>
              </a:rPr>
              <a:t>semivariogram</a:t>
            </a:r>
            <a:r>
              <a:rPr lang="en-US" sz="1200" b="0" i="0" kern="1200" dirty="0">
                <a:solidFill>
                  <a:schemeClr val="tx1"/>
                </a:solidFill>
                <a:effectLst/>
                <a:latin typeface="+mn-lt"/>
                <a:ea typeface="+mn-ea"/>
                <a:cs typeface="+mn-cs"/>
              </a:rPr>
              <a:t> would have a distinctive shape as shown in Figure 2.  Different models (e.g. spherical, Gaussian, exponential and linear) can be fitted to the </a:t>
            </a:r>
            <a:r>
              <a:rPr lang="en-US" sz="1200" b="0" i="0" kern="1200" dirty="0" err="1">
                <a:solidFill>
                  <a:schemeClr val="tx1"/>
                </a:solidFill>
                <a:effectLst/>
                <a:latin typeface="+mn-lt"/>
                <a:ea typeface="+mn-ea"/>
                <a:cs typeface="+mn-cs"/>
              </a:rPr>
              <a:t>semivariogram</a:t>
            </a:r>
            <a:r>
              <a:rPr lang="en-US" sz="1200" b="0" i="0" kern="1200" dirty="0">
                <a:solidFill>
                  <a:schemeClr val="tx1"/>
                </a:solidFill>
                <a:effectLst/>
                <a:latin typeface="+mn-lt"/>
                <a:ea typeface="+mn-ea"/>
                <a:cs typeface="+mn-cs"/>
              </a:rPr>
              <a:t> and that which gives the best fit chosen for the purpose of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nb-NO" dirty="0">
              <a:solidFill>
                <a:prstClr val="black"/>
              </a:solidFill>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sz="1200" dirty="0">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nb-NO" dirty="0">
              <a:solidFill>
                <a:prstClr val="black"/>
              </a:solidFill>
              <a:latin typeface="Yu Gothic UI" panose="020B0500000000000000" pitchFamily="34" charset="-128"/>
              <a:ea typeface="Yu Gothic UI" panose="020B0500000000000000" pitchFamily="34" charset="-128"/>
            </a:endParaRPr>
          </a:p>
          <a:p>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21</a:t>
            </a:fld>
            <a:endParaRPr lang="nb-NO"/>
          </a:p>
        </p:txBody>
      </p:sp>
      <p:sp>
        <p:nvSpPr>
          <p:cNvPr id="5" name="Date Placeholder 4">
            <a:extLst>
              <a:ext uri="{FF2B5EF4-FFF2-40B4-BE49-F238E27FC236}">
                <a16:creationId xmlns:a16="http://schemas.microsoft.com/office/drawing/2014/main" id="{F6AA8A4B-4F55-42E6-D23A-BF06A15B5CC3}"/>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78931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have to define the above three relationships, RVT then applies the </a:t>
            </a:r>
            <a:r>
              <a:rPr lang="en-US" sz="1200" b="0" i="0" u="none" strike="noStrike" kern="1200" dirty="0">
                <a:solidFill>
                  <a:schemeClr val="tx1"/>
                </a:solidFill>
                <a:effectLst/>
                <a:latin typeface="+mn-lt"/>
                <a:ea typeface="+mn-ea"/>
                <a:cs typeface="+mn-cs"/>
                <a:hlinkClick r:id="rId3" tooltip="First law of geography"/>
              </a:rPr>
              <a:t>first law of geography</a:t>
            </a:r>
            <a:r>
              <a:rPr lang="en-US" sz="1200" b="0" i="0" kern="1200" dirty="0">
                <a:solidFill>
                  <a:schemeClr val="tx1"/>
                </a:solidFill>
                <a:effectLst/>
                <a:latin typeface="+mn-lt"/>
                <a:ea typeface="+mn-ea"/>
                <a:cs typeface="+mn-cs"/>
              </a:rPr>
              <a:t>, in order to predict the unknown values of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major application of this theory is the </a:t>
            </a:r>
            <a:r>
              <a:rPr lang="en-US" sz="1200" b="0" i="0" u="none" strike="noStrike" kern="1200" dirty="0">
                <a:solidFill>
                  <a:schemeClr val="tx1"/>
                </a:solidFill>
                <a:effectLst/>
                <a:latin typeface="+mn-lt"/>
                <a:ea typeface="+mn-ea"/>
                <a:cs typeface="+mn-cs"/>
                <a:hlinkClick r:id="rId4" tooltip="Kriging"/>
              </a:rPr>
              <a:t>Kriging</a:t>
            </a:r>
            <a:r>
              <a:rPr lang="en-US" sz="1200" b="0" i="0" kern="1200" dirty="0">
                <a:solidFill>
                  <a:schemeClr val="tx1"/>
                </a:solidFill>
                <a:effectLst/>
                <a:latin typeface="+mn-lt"/>
                <a:ea typeface="+mn-ea"/>
                <a:cs typeface="+mn-cs"/>
              </a:rPr>
              <a:t> method for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22</a:t>
            </a:fld>
            <a:endParaRPr lang="nb-NO"/>
          </a:p>
        </p:txBody>
      </p:sp>
      <p:sp>
        <p:nvSpPr>
          <p:cNvPr id="5" name="Date Placeholder 4">
            <a:extLst>
              <a:ext uri="{FF2B5EF4-FFF2-40B4-BE49-F238E27FC236}">
                <a16:creationId xmlns:a16="http://schemas.microsoft.com/office/drawing/2014/main" id="{F45E2C49-5297-4AE0-D271-CED87E49C2F6}"/>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820098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spatial autocorrelation – meaning that sites which are close together tend to be more similar than those which are further apart.</a:t>
            </a: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23</a:t>
            </a:fld>
            <a:endParaRPr lang="nb-NO"/>
          </a:p>
        </p:txBody>
      </p:sp>
      <p:sp>
        <p:nvSpPr>
          <p:cNvPr id="5" name="Date Placeholder 4">
            <a:extLst>
              <a:ext uri="{FF2B5EF4-FFF2-40B4-BE49-F238E27FC236}">
                <a16:creationId xmlns:a16="http://schemas.microsoft.com/office/drawing/2014/main" id="{348BF1AA-19F7-E2A6-0E09-83B73E1F9D43}"/>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7242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GB" altLang="nb-NO" sz="1100" b="0" i="0" u="none" strike="noStrike" cap="none" normalizeH="0" baseline="0" noProof="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a:t>
            </a:fld>
            <a:endParaRPr lang="nb-NO"/>
          </a:p>
        </p:txBody>
      </p:sp>
      <p:sp>
        <p:nvSpPr>
          <p:cNvPr id="5" name="Date Placeholder 4">
            <a:extLst>
              <a:ext uri="{FF2B5EF4-FFF2-40B4-BE49-F238E27FC236}">
                <a16:creationId xmlns:a16="http://schemas.microsoft.com/office/drawing/2014/main" id="{B36601F2-8061-59E4-B66E-4F1A8A5A73E0}"/>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004911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mean</a:t>
            </a:r>
            <a:r>
              <a:rPr lang="en-US" sz="1200" b="0" i="0" kern="1200" dirty="0">
                <a:solidFill>
                  <a:schemeClr val="tx1"/>
                </a:solidFill>
                <a:effectLst/>
                <a:latin typeface="+mn-lt"/>
                <a:ea typeface="+mn-ea"/>
                <a:cs typeface="+mn-cs"/>
              </a:rPr>
              <a:t> of a data set is simply the arithmetic average of the values in the set, obtained by summing the values and dividing by the number of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statistics, the </a:t>
            </a:r>
            <a:r>
              <a:rPr lang="en-US" sz="1200" b="1" i="0" kern="1200" dirty="0">
                <a:solidFill>
                  <a:schemeClr val="tx1"/>
                </a:solidFill>
                <a:effectLst/>
                <a:latin typeface="+mn-lt"/>
                <a:ea typeface="+mn-ea"/>
                <a:cs typeface="+mn-cs"/>
              </a:rPr>
              <a:t>standard deviation </a:t>
            </a:r>
            <a:r>
              <a:rPr lang="en-US" sz="1200" b="0" i="0" kern="1200" dirty="0">
                <a:solidFill>
                  <a:schemeClr val="tx1"/>
                </a:solidFill>
                <a:effectLst/>
                <a:latin typeface="+mn-lt"/>
                <a:ea typeface="+mn-ea"/>
                <a:cs typeface="+mn-cs"/>
              </a:rPr>
              <a:t>is a measure of the amount of variation or dispersion of a set of values.[1] A low standard deviation indicates that the values tend to be close to the mean (also called the expected value) of the set, while a high standard deviation indicates that the values are spread out over a wider range. Standard deviation may be abbreviated SD, and is most commonly represented in mathematical texts and equations by the lower case Greek letter </a:t>
            </a:r>
            <a:r>
              <a:rPr lang="en-US" sz="1200" b="1" i="0" kern="1200" dirty="0">
                <a:solidFill>
                  <a:schemeClr val="tx1"/>
                </a:solidFill>
                <a:effectLst/>
                <a:latin typeface="+mn-lt"/>
                <a:ea typeface="+mn-ea"/>
                <a:cs typeface="+mn-cs"/>
              </a:rPr>
              <a:t>σ (sigma)</a:t>
            </a:r>
            <a:r>
              <a:rPr lang="en-US" sz="1200" b="0" i="0" kern="1200" dirty="0">
                <a:solidFill>
                  <a:schemeClr val="tx1"/>
                </a:solidFill>
                <a:effectLst/>
                <a:latin typeface="+mn-lt"/>
                <a:ea typeface="+mn-ea"/>
                <a:cs typeface="+mn-cs"/>
              </a:rPr>
              <a:t>, for the population standard deviation, or the Latin letter s, for the sample standard deviation.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normal distribution has several interesting characteristics.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shape of the distribution is determined by the average, X, and the standard deviation, s. The highest point on the curve is the average. The distribution is symmetrical about the average. Most of the area under the curve (99.7%) lies between -3s and +3s of the average. In addition, about 95.44% of the curve is between -2s and +2s of the average, while 68.26% of the curve is between -1s and +1s of the average.</a:t>
            </a:r>
          </a:p>
          <a:p>
            <a:r>
              <a:rPr lang="en-US" sz="1200" b="0" i="0" kern="1200" dirty="0">
                <a:solidFill>
                  <a:schemeClr val="tx1"/>
                </a:solidFill>
                <a:effectLst/>
                <a:latin typeface="+mn-lt"/>
                <a:ea typeface="+mn-ea"/>
                <a:cs typeface="+mn-cs"/>
              </a:rPr>
              <a:t>Advantages of standard deviation: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Shows how much data is clustered around a mean value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gives a more accurate idea of how the data is distributed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Not as affected by extreme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Good estimate of variation of a data set if the distribution is normal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24</a:t>
            </a:fld>
            <a:endParaRPr lang="nb-NO"/>
          </a:p>
        </p:txBody>
      </p:sp>
      <p:sp>
        <p:nvSpPr>
          <p:cNvPr id="5" name="Date Placeholder 4">
            <a:extLst>
              <a:ext uri="{FF2B5EF4-FFF2-40B4-BE49-F238E27FC236}">
                <a16:creationId xmlns:a16="http://schemas.microsoft.com/office/drawing/2014/main" id="{CCDE76F8-AB8A-43C7-043D-54A8845CAFD6}"/>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685580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25</a:t>
            </a:fld>
            <a:endParaRPr lang="nb-NO"/>
          </a:p>
        </p:txBody>
      </p:sp>
      <p:sp>
        <p:nvSpPr>
          <p:cNvPr id="5" name="Date Placeholder 4">
            <a:extLst>
              <a:ext uri="{FF2B5EF4-FFF2-40B4-BE49-F238E27FC236}">
                <a16:creationId xmlns:a16="http://schemas.microsoft.com/office/drawing/2014/main" id="{9985DD5A-7DA7-5170-A056-D1529DA0F6DB}"/>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961399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26</a:t>
            </a:fld>
            <a:endParaRPr lang="nb-NO"/>
          </a:p>
        </p:txBody>
      </p:sp>
      <p:sp>
        <p:nvSpPr>
          <p:cNvPr id="5" name="Date Placeholder 4">
            <a:extLst>
              <a:ext uri="{FF2B5EF4-FFF2-40B4-BE49-F238E27FC236}">
                <a16:creationId xmlns:a16="http://schemas.microsoft.com/office/drawing/2014/main" id="{17A6BF69-F290-C4D6-7A6F-A0624C96E864}"/>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786700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Usually, we prefer </a:t>
            </a:r>
            <a:r>
              <a:rPr lang="en-US" sz="1200" b="1" i="0" kern="1200" dirty="0">
                <a:solidFill>
                  <a:schemeClr val="tx1"/>
                </a:solidFill>
                <a:effectLst/>
                <a:latin typeface="+mn-lt"/>
                <a:ea typeface="+mn-ea"/>
                <a:cs typeface="+mn-cs"/>
              </a:rPr>
              <a:t>standard deviation</a:t>
            </a:r>
            <a:r>
              <a:rPr lang="en-US" sz="1200" b="0" i="0" kern="1200" dirty="0">
                <a:solidFill>
                  <a:schemeClr val="tx1"/>
                </a:solidFill>
                <a:effectLst/>
                <a:latin typeface="+mn-lt"/>
                <a:ea typeface="+mn-ea"/>
                <a:cs typeface="+mn-cs"/>
              </a:rPr>
              <a:t> over </a:t>
            </a:r>
            <a:r>
              <a:rPr lang="en-US" sz="1200" b="1" i="0" kern="1200" dirty="0">
                <a:solidFill>
                  <a:schemeClr val="tx1"/>
                </a:solidFill>
                <a:effectLst/>
                <a:latin typeface="+mn-lt"/>
                <a:ea typeface="+mn-ea"/>
                <a:cs typeface="+mn-cs"/>
              </a:rPr>
              <a:t>variance</a:t>
            </a:r>
            <a:r>
              <a:rPr lang="en-US" sz="1200" b="0" i="0" kern="1200" dirty="0">
                <a:solidFill>
                  <a:schemeClr val="tx1"/>
                </a:solidFill>
                <a:effectLst/>
                <a:latin typeface="+mn-lt"/>
                <a:ea typeface="+mn-ea"/>
                <a:cs typeface="+mn-cs"/>
              </a:rPr>
              <a:t> because it is directly interpretable.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The variance and the standard deviation are both measures of the </a:t>
            </a:r>
            <a:r>
              <a:rPr lang="en-US" sz="1200" b="1" i="1" kern="1200" dirty="0">
                <a:solidFill>
                  <a:schemeClr val="tx1"/>
                </a:solidFill>
                <a:effectLst/>
                <a:latin typeface="+mn-lt"/>
                <a:ea typeface="+mn-ea"/>
                <a:cs typeface="+mn-cs"/>
              </a:rPr>
              <a:t>spread</a:t>
            </a:r>
            <a:r>
              <a:rPr lang="en-US" sz="1200" b="1" i="0" kern="1200" dirty="0">
                <a:solidFill>
                  <a:schemeClr val="tx1"/>
                </a:solidFill>
                <a:effectLst/>
                <a:latin typeface="+mn-lt"/>
                <a:ea typeface="+mn-ea"/>
                <a:cs typeface="+mn-cs"/>
              </a:rPr>
              <a:t> of the distribution about the mean.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The </a:t>
            </a:r>
            <a:r>
              <a:rPr lang="en-US" sz="1200" b="1" i="1" kern="1200" dirty="0">
                <a:solidFill>
                  <a:schemeClr val="tx1"/>
                </a:solidFill>
                <a:effectLst/>
                <a:latin typeface="+mn-lt"/>
                <a:ea typeface="+mn-ea"/>
                <a:cs typeface="+mn-cs"/>
              </a:rPr>
              <a:t>standard deviation</a:t>
            </a:r>
            <a:r>
              <a:rPr lang="en-US" sz="1200" b="1" i="0" kern="1200" dirty="0">
                <a:solidFill>
                  <a:schemeClr val="tx1"/>
                </a:solidFill>
                <a:effectLst/>
                <a:latin typeface="+mn-lt"/>
                <a:ea typeface="+mn-ea"/>
                <a:cs typeface="+mn-cs"/>
              </a:rPr>
              <a:t> is the square root of the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normal distribution has several interesting characteristics.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shape of the distribution is determined by the average, X, and the standard deviation, s. The highest point on the curve is the average. The distribution is symmetrical about the average. Most of the area under the curve (99.7%) lies between -3s and +3s of the average. In addition, about 95.44% of the curve is between -2s and +2s of the average, while 68.26% of the curve is between -1s and +1s of the average.</a:t>
            </a:r>
          </a:p>
          <a:p>
            <a:r>
              <a:rPr lang="en-US" sz="1200" b="1" i="0" kern="1200" dirty="0">
                <a:solidFill>
                  <a:schemeClr val="tx1"/>
                </a:solidFill>
                <a:effectLst/>
                <a:latin typeface="+mn-lt"/>
                <a:ea typeface="+mn-ea"/>
                <a:cs typeface="+mn-cs"/>
              </a:rPr>
              <a:t>Advantages of standard deviation: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Shows how much data is clustered around a mean value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 gives a more accurate idea of how the data is distributed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Not as affected by extreme values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Good estimate of variation of a data set if the distribution is normal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three main </a:t>
            </a:r>
            <a:r>
              <a:rPr lang="en-US" sz="1200" b="0" i="1" kern="1200" dirty="0">
                <a:solidFill>
                  <a:schemeClr val="tx1"/>
                </a:solidFill>
                <a:effectLst/>
                <a:latin typeface="+mn-lt"/>
                <a:ea typeface="+mn-ea"/>
                <a:cs typeface="+mn-cs"/>
              </a:rPr>
              <a:t>measures of variability</a:t>
            </a:r>
            <a:r>
              <a:rPr lang="en-US" sz="1200" b="0" i="0" kern="1200" dirty="0">
                <a:solidFill>
                  <a:schemeClr val="tx1"/>
                </a:solidFill>
                <a:effectLst/>
                <a:latin typeface="+mn-lt"/>
                <a:ea typeface="+mn-ea"/>
                <a:cs typeface="+mn-cs"/>
              </a:rPr>
              <a:t> – </a:t>
            </a:r>
            <a:r>
              <a:rPr lang="en-US" sz="1200" b="1" i="0" kern="1200" dirty="0">
                <a:solidFill>
                  <a:schemeClr val="tx1"/>
                </a:solidFill>
                <a:effectLst/>
                <a:latin typeface="+mn-lt"/>
                <a:ea typeface="+mn-ea"/>
                <a:cs typeface="+mn-cs"/>
              </a:rPr>
              <a:t>variance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standard deviation</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coefficient of variation</a:t>
            </a:r>
            <a:r>
              <a:rPr lang="en-US" sz="1200" b="0" i="0" kern="1200" dirty="0">
                <a:solidFill>
                  <a:schemeClr val="tx1"/>
                </a:solidFill>
                <a:effectLst/>
                <a:latin typeface="+mn-lt"/>
                <a:ea typeface="+mn-ea"/>
                <a:cs typeface="+mn-cs"/>
              </a:rPr>
              <a:t>. Each of them has different strengths and applications. Usually, we prefer </a:t>
            </a:r>
            <a:r>
              <a:rPr lang="en-US" sz="1200" b="1" i="0" kern="1200" dirty="0">
                <a:solidFill>
                  <a:schemeClr val="tx1"/>
                </a:solidFill>
                <a:effectLst/>
                <a:latin typeface="+mn-lt"/>
                <a:ea typeface="+mn-ea"/>
                <a:cs typeface="+mn-cs"/>
              </a:rPr>
              <a:t>standard deviation</a:t>
            </a:r>
            <a:r>
              <a:rPr lang="en-US" sz="1200" b="0" i="0" kern="1200" dirty="0">
                <a:solidFill>
                  <a:schemeClr val="tx1"/>
                </a:solidFill>
                <a:effectLst/>
                <a:latin typeface="+mn-lt"/>
                <a:ea typeface="+mn-ea"/>
                <a:cs typeface="+mn-cs"/>
              </a:rPr>
              <a:t> over </a:t>
            </a:r>
            <a:r>
              <a:rPr lang="en-US" sz="1200" b="1" i="0" kern="1200" dirty="0">
                <a:solidFill>
                  <a:schemeClr val="tx1"/>
                </a:solidFill>
                <a:effectLst/>
                <a:latin typeface="+mn-lt"/>
                <a:ea typeface="+mn-ea"/>
                <a:cs typeface="+mn-cs"/>
              </a:rPr>
              <a:t>variance</a:t>
            </a:r>
            <a:r>
              <a:rPr lang="en-US" sz="1200" b="0" i="0" kern="1200" dirty="0">
                <a:solidFill>
                  <a:schemeClr val="tx1"/>
                </a:solidFill>
                <a:effectLst/>
                <a:latin typeface="+mn-lt"/>
                <a:ea typeface="+mn-ea"/>
                <a:cs typeface="+mn-cs"/>
              </a:rPr>
              <a:t> because it is directly interpretable. However, the </a:t>
            </a:r>
            <a:r>
              <a:rPr lang="en-US" sz="1200" b="1" i="0" kern="1200" dirty="0">
                <a:solidFill>
                  <a:schemeClr val="tx1"/>
                </a:solidFill>
                <a:effectLst/>
                <a:latin typeface="+mn-lt"/>
                <a:ea typeface="+mn-ea"/>
                <a:cs typeface="+mn-cs"/>
              </a:rPr>
              <a:t>coefficient of variation</a:t>
            </a:r>
            <a:r>
              <a:rPr lang="en-US" sz="1200" b="0" i="0" kern="1200" dirty="0">
                <a:solidFill>
                  <a:schemeClr val="tx1"/>
                </a:solidFill>
                <a:effectLst/>
                <a:latin typeface="+mn-lt"/>
                <a:ea typeface="+mn-ea"/>
                <a:cs typeface="+mn-cs"/>
              </a:rPr>
              <a:t> has its edge over </a:t>
            </a:r>
            <a:r>
              <a:rPr lang="en-US" sz="1200" b="1" i="0" kern="1200" dirty="0">
                <a:solidFill>
                  <a:schemeClr val="tx1"/>
                </a:solidFill>
                <a:effectLst/>
                <a:latin typeface="+mn-lt"/>
                <a:ea typeface="+mn-ea"/>
                <a:cs typeface="+mn-cs"/>
              </a:rPr>
              <a:t>standard deviation </a:t>
            </a:r>
            <a:r>
              <a:rPr lang="en-US" sz="1200" b="0" i="0" kern="1200" dirty="0">
                <a:solidFill>
                  <a:schemeClr val="tx1"/>
                </a:solidFill>
                <a:effectLst/>
                <a:latin typeface="+mn-lt"/>
                <a:ea typeface="+mn-ea"/>
                <a:cs typeface="+mn-cs"/>
              </a:rPr>
              <a:t>when it comes to comparing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mean</a:t>
            </a:r>
            <a:r>
              <a:rPr lang="en-US" sz="1200" b="0" i="0" kern="1200" dirty="0">
                <a:solidFill>
                  <a:schemeClr val="tx1"/>
                </a:solidFill>
                <a:effectLst/>
                <a:latin typeface="+mn-lt"/>
                <a:ea typeface="+mn-ea"/>
                <a:cs typeface="+mn-cs"/>
              </a:rPr>
              <a:t> of a data set is simply the arithmetic average of the values in the set, obtained by summing the values and dividing by the number of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standard deviation</a:t>
            </a:r>
            <a:r>
              <a:rPr lang="en-US" sz="1200" b="0" i="0" kern="1200" dirty="0">
                <a:solidFill>
                  <a:schemeClr val="tx1"/>
                </a:solidFill>
                <a:effectLst/>
                <a:latin typeface="+mn-lt"/>
                <a:ea typeface="+mn-ea"/>
                <a:cs typeface="+mn-cs"/>
              </a:rPr>
              <a:t> is the square root of the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variance and the standard deviation are both measures of the </a:t>
            </a:r>
            <a:r>
              <a:rPr lang="en-US" sz="1200" b="0" i="1" kern="1200" dirty="0">
                <a:solidFill>
                  <a:schemeClr val="tx1"/>
                </a:solidFill>
                <a:effectLst/>
                <a:latin typeface="+mn-lt"/>
                <a:ea typeface="+mn-ea"/>
                <a:cs typeface="+mn-cs"/>
              </a:rPr>
              <a:t>spread</a:t>
            </a:r>
            <a:r>
              <a:rPr lang="en-US" sz="1200" b="0" i="0" kern="1200" dirty="0">
                <a:solidFill>
                  <a:schemeClr val="tx1"/>
                </a:solidFill>
                <a:effectLst/>
                <a:latin typeface="+mn-lt"/>
                <a:ea typeface="+mn-ea"/>
                <a:cs typeface="+mn-cs"/>
              </a:rPr>
              <a:t> of the distribution about the mean. The variance is the nicer of the two measures of spread from a </a:t>
            </a:r>
            <a:r>
              <a:rPr lang="en-US" sz="1200" b="0" i="1" kern="1200" dirty="0">
                <a:solidFill>
                  <a:schemeClr val="tx1"/>
                </a:solidFill>
                <a:effectLst/>
                <a:latin typeface="+mn-lt"/>
                <a:ea typeface="+mn-ea"/>
                <a:cs typeface="+mn-cs"/>
              </a:rPr>
              <a:t>mathematical</a:t>
            </a:r>
            <a:r>
              <a:rPr lang="en-US" sz="1200" b="0" i="0" kern="1200" dirty="0">
                <a:solidFill>
                  <a:schemeClr val="tx1"/>
                </a:solidFill>
                <a:effectLst/>
                <a:latin typeface="+mn-lt"/>
                <a:ea typeface="+mn-ea"/>
                <a:cs typeface="+mn-cs"/>
              </a:rPr>
              <a:t> point of view, but as you can see from the algebraic formula, the physical unit of the variance is the square of the physical unit of the data. For example, if our variable represents the weight of a person in pounds, the variance measures spread about the mean in squared pounds. On the other hand, standard deviation measures spread in the same physical unit as the original data,</a:t>
            </a:r>
          </a:p>
          <a:p>
            <a:r>
              <a:rPr lang="en-US" sz="1200" b="1" i="0" kern="1200" dirty="0">
                <a:solidFill>
                  <a:schemeClr val="tx1"/>
                </a:solidFill>
                <a:effectLst/>
                <a:latin typeface="+mn-lt"/>
                <a:ea typeface="+mn-ea"/>
                <a:cs typeface="+mn-cs"/>
              </a:rPr>
              <a:t>The Advantage of the Coefficient of Variation</a:t>
            </a:r>
          </a:p>
          <a:p>
            <a:r>
              <a:rPr lang="en-US" sz="1200" b="0" i="0" kern="1200" dirty="0">
                <a:solidFill>
                  <a:schemeClr val="tx1"/>
                </a:solidFill>
                <a:effectLst/>
                <a:latin typeface="+mn-lt"/>
                <a:ea typeface="+mn-ea"/>
                <a:cs typeface="+mn-cs"/>
              </a:rPr>
              <a:t>We can divide the </a:t>
            </a:r>
            <a:r>
              <a:rPr lang="en-US" sz="1200" b="1" i="0" kern="1200" dirty="0">
                <a:solidFill>
                  <a:schemeClr val="tx1"/>
                </a:solidFill>
                <a:effectLst/>
                <a:latin typeface="+mn-lt"/>
                <a:ea typeface="+mn-ea"/>
                <a:cs typeface="+mn-cs"/>
              </a:rPr>
              <a:t>standard deviations</a:t>
            </a:r>
            <a:r>
              <a:rPr lang="en-US" sz="1200" b="0" i="0" kern="1200" dirty="0">
                <a:solidFill>
                  <a:schemeClr val="tx1"/>
                </a:solidFill>
                <a:effectLst/>
                <a:latin typeface="+mn-lt"/>
                <a:ea typeface="+mn-ea"/>
                <a:cs typeface="+mn-cs"/>
              </a:rPr>
              <a:t> by the respective </a:t>
            </a:r>
            <a:r>
              <a:rPr lang="en-US" sz="1200" b="1" i="0" kern="1200" dirty="0">
                <a:solidFill>
                  <a:schemeClr val="tx1"/>
                </a:solidFill>
                <a:effectLst/>
                <a:latin typeface="+mn-lt"/>
                <a:ea typeface="+mn-ea"/>
                <a:cs typeface="+mn-cs"/>
              </a:rPr>
              <a:t>means</a:t>
            </a:r>
            <a:r>
              <a:rPr lang="en-US" sz="1200" b="0" i="0" kern="1200" dirty="0">
                <a:solidFill>
                  <a:schemeClr val="tx1"/>
                </a:solidFill>
                <a:effectLst/>
                <a:latin typeface="+mn-lt"/>
                <a:ea typeface="+mn-ea"/>
                <a:cs typeface="+mn-cs"/>
              </a:rPr>
              <a:t>. And we get the two </a:t>
            </a:r>
            <a:r>
              <a:rPr lang="en-US" sz="1200" b="1" i="0" kern="1200" dirty="0">
                <a:solidFill>
                  <a:schemeClr val="tx1"/>
                </a:solidFill>
                <a:effectLst/>
                <a:latin typeface="+mn-lt"/>
                <a:ea typeface="+mn-ea"/>
                <a:cs typeface="+mn-cs"/>
              </a:rPr>
              <a:t>coefficients of variation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When checking whether your data is normally distributed (close to a bell-shaped curve), the Histogram and Normal QQ Plots will help you. In the summary statistics provided by the Histogram, the mean and median will be similar, the skewness should be near zero, and the kurtosis should be near 3 if the data is normally distributed</a:t>
            </a:r>
            <a:r>
              <a:rPr lang="en-US" sz="1200" b="0" i="0" kern="1200" dirty="0">
                <a:solidFill>
                  <a:schemeClr val="tx1"/>
                </a:solidFill>
                <a:effectLst/>
                <a:latin typeface="+mn-lt"/>
                <a:ea typeface="+mn-ea"/>
                <a:cs typeface="+mn-cs"/>
              </a:rPr>
              <a:t>. If the data is highly skewed, you may choose to transform it to see if you can make it more normally distributed. Note that back transformation process generates </a:t>
            </a:r>
            <a:r>
              <a:rPr lang="en-US" sz="1200" b="1" i="0" kern="1200" dirty="0">
                <a:solidFill>
                  <a:schemeClr val="tx1"/>
                </a:solidFill>
                <a:effectLst/>
                <a:latin typeface="+mn-lt"/>
                <a:ea typeface="+mn-ea"/>
                <a:cs typeface="+mn-cs"/>
              </a:rPr>
              <a:t>approximately </a:t>
            </a:r>
            <a:r>
              <a:rPr lang="en-US" sz="1200" b="0" i="0" kern="1200" dirty="0">
                <a:solidFill>
                  <a:schemeClr val="tx1"/>
                </a:solidFill>
                <a:effectLst/>
                <a:latin typeface="+mn-lt"/>
                <a:ea typeface="+mn-ea"/>
                <a:cs typeface="+mn-cs"/>
              </a:rPr>
              <a:t>unbiased predictions with </a:t>
            </a:r>
            <a:r>
              <a:rPr lang="en-US" sz="1200" b="1" i="0" kern="1200" dirty="0">
                <a:solidFill>
                  <a:schemeClr val="tx1"/>
                </a:solidFill>
                <a:effectLst/>
                <a:latin typeface="+mn-lt"/>
                <a:ea typeface="+mn-ea"/>
                <a:cs typeface="+mn-cs"/>
              </a:rPr>
              <a:t>approximate </a:t>
            </a:r>
            <a:r>
              <a:rPr lang="en-US" sz="1200" b="0" i="0" kern="1200" dirty="0">
                <a:solidFill>
                  <a:schemeClr val="tx1"/>
                </a:solidFill>
                <a:effectLst/>
                <a:latin typeface="+mn-lt"/>
                <a:ea typeface="+mn-ea"/>
                <a:cs typeface="+mn-cs"/>
              </a:rPr>
              <a:t>kriging standard errors when you use Universal or Ordinary Kriging.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https://365datascience.com/coefficient-variation-variance-standard-deviation/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27</a:t>
            </a:fld>
            <a:endParaRPr lang="nb-NO"/>
          </a:p>
        </p:txBody>
      </p:sp>
      <p:sp>
        <p:nvSpPr>
          <p:cNvPr id="5" name="Date Placeholder 4">
            <a:extLst>
              <a:ext uri="{FF2B5EF4-FFF2-40B4-BE49-F238E27FC236}">
                <a16:creationId xmlns:a16="http://schemas.microsoft.com/office/drawing/2014/main" id="{6E43CA3B-67E0-8C58-9FDF-4AABA21EB860}"/>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473373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Variance is calculated by taking the differences between each number in the set and the mean, squaring the differences (to make them positive) and dividing the sum of the squares by the number of values in the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Square of Deviation from Average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there is </a:t>
            </a:r>
            <a:r>
              <a:rPr lang="en-US" sz="1200" b="1" i="0" kern="1200" dirty="0">
                <a:solidFill>
                  <a:schemeClr val="tx1"/>
                </a:solidFill>
                <a:effectLst/>
                <a:latin typeface="+mn-lt"/>
                <a:ea typeface="+mn-ea"/>
                <a:cs typeface="+mn-cs"/>
              </a:rPr>
              <a:t>a major problem </a:t>
            </a:r>
            <a:r>
              <a:rPr lang="en-US" sz="1200" b="0" i="0" kern="1200" dirty="0">
                <a:solidFill>
                  <a:schemeClr val="tx1"/>
                </a:solidFill>
                <a:effectLst/>
                <a:latin typeface="+mn-lt"/>
                <a:ea typeface="+mn-ea"/>
                <a:cs typeface="+mn-cs"/>
              </a:rPr>
              <a:t>with variance and that is the difficulty of interpreting the units of variance. </a:t>
            </a:r>
            <a:r>
              <a:rPr lang="en-US" sz="1200" b="1" i="0" kern="1200" dirty="0">
                <a:solidFill>
                  <a:schemeClr val="tx1"/>
                </a:solidFill>
                <a:effectLst/>
                <a:latin typeface="+mn-lt"/>
                <a:ea typeface="+mn-ea"/>
                <a:cs typeface="+mn-cs"/>
              </a:rPr>
              <a:t>How does one interpret squared </a:t>
            </a:r>
            <a:r>
              <a:rPr lang="en-US" sz="1200" b="1" i="0" kern="1200" dirty="0" err="1">
                <a:solidFill>
                  <a:schemeClr val="tx1"/>
                </a:solidFill>
                <a:effectLst/>
                <a:latin typeface="+mn-lt"/>
                <a:ea typeface="+mn-ea"/>
                <a:cs typeface="+mn-cs"/>
              </a:rPr>
              <a:t>percents</a:t>
            </a:r>
            <a:r>
              <a:rPr lang="en-US"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problem is mitigated through the use of the standard deviation. The standard deviation is the square root of the variance and is calculated as follows: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0" i="0" kern="1200" dirty="0">
                <a:solidFill>
                  <a:schemeClr val="tx1"/>
                </a:solidFill>
                <a:effectLst/>
                <a:latin typeface="+mn-lt"/>
                <a:ea typeface="+mn-ea"/>
                <a:cs typeface="+mn-cs"/>
              </a:rPr>
              <a:t>The </a:t>
            </a:r>
            <a:r>
              <a:rPr lang="nb-NO" sz="1200" b="1" i="0" kern="1200" dirty="0" err="1">
                <a:solidFill>
                  <a:schemeClr val="tx1"/>
                </a:solidFill>
                <a:effectLst/>
                <a:latin typeface="+mn-lt"/>
                <a:ea typeface="+mn-ea"/>
                <a:cs typeface="+mn-cs"/>
              </a:rPr>
              <a:t>expected</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value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of</a:t>
            </a:r>
            <a:r>
              <a:rPr lang="nb-NO" sz="1200" b="0" i="0" kern="1200" dirty="0">
                <a:solidFill>
                  <a:schemeClr val="tx1"/>
                </a:solidFill>
                <a:effectLst/>
                <a:latin typeface="+mn-lt"/>
                <a:ea typeface="+mn-ea"/>
                <a:cs typeface="+mn-cs"/>
              </a:rPr>
              <a:t> a </a:t>
            </a:r>
            <a:r>
              <a:rPr lang="nb-NO" sz="1200" b="0" i="0" u="none" strike="noStrike" kern="1200" dirty="0">
                <a:solidFill>
                  <a:schemeClr val="tx1"/>
                </a:solidFill>
                <a:effectLst/>
                <a:latin typeface="+mn-lt"/>
                <a:ea typeface="+mn-ea"/>
                <a:cs typeface="+mn-cs"/>
                <a:hlinkClick r:id="rId3" tooltip="Random variable"/>
              </a:rPr>
              <a:t>random variable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denoted</a:t>
            </a:r>
            <a:r>
              <a:rPr lang="nb-NO" sz="1200" b="0" i="0" kern="1200" dirty="0">
                <a:solidFill>
                  <a:schemeClr val="tx1"/>
                </a:solidFill>
                <a:effectLst/>
                <a:latin typeface="+mn-lt"/>
                <a:ea typeface="+mn-ea"/>
                <a:cs typeface="+mn-cs"/>
              </a:rPr>
              <a:t> E(</a:t>
            </a:r>
            <a:r>
              <a:rPr lang="nb-NO" sz="1200" b="0" i="0"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or  E[</a:t>
            </a:r>
            <a:r>
              <a:rPr lang="nb-NO" sz="1200" b="0" i="0"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4" tooltip="Statistics"/>
              </a:rPr>
              <a:t>statistics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variance</a:t>
            </a:r>
            <a:r>
              <a:rPr lang="en-US" sz="1200" b="0" i="0" kern="1200" dirty="0">
                <a:solidFill>
                  <a:schemeClr val="tx1"/>
                </a:solidFill>
                <a:effectLst/>
                <a:latin typeface="+mn-lt"/>
                <a:ea typeface="+mn-ea"/>
                <a:cs typeface="+mn-cs"/>
              </a:rPr>
              <a:t> is the </a:t>
            </a:r>
            <a:r>
              <a:rPr lang="en-US" sz="1200" b="0" i="0" u="none" strike="noStrike" kern="1200" dirty="0">
                <a:solidFill>
                  <a:schemeClr val="tx1"/>
                </a:solidFill>
                <a:effectLst/>
                <a:latin typeface="+mn-lt"/>
                <a:ea typeface="+mn-ea"/>
                <a:cs typeface="+mn-cs"/>
                <a:hlinkClick r:id="rId5" tooltip="Expected value"/>
              </a:rPr>
              <a:t>expectation</a:t>
            </a:r>
            <a:r>
              <a:rPr lang="en-US" sz="1200" b="0" i="0" kern="1200" dirty="0">
                <a:solidFill>
                  <a:schemeClr val="tx1"/>
                </a:solidFill>
                <a:effectLst/>
                <a:latin typeface="+mn-lt"/>
                <a:ea typeface="+mn-ea"/>
                <a:cs typeface="+mn-cs"/>
              </a:rPr>
              <a:t> of the squared </a:t>
            </a:r>
            <a:r>
              <a:rPr lang="en-US" sz="1200" b="0" i="0" u="none" strike="noStrike" kern="1200" dirty="0">
                <a:solidFill>
                  <a:schemeClr val="tx1"/>
                </a:solidFill>
                <a:effectLst/>
                <a:latin typeface="+mn-lt"/>
                <a:ea typeface="+mn-ea"/>
                <a:cs typeface="+mn-cs"/>
                <a:hlinkClick r:id="rId6" tooltip="Deviation (statistics)"/>
              </a:rPr>
              <a:t>deviation</a:t>
            </a:r>
            <a:r>
              <a:rPr lang="en-US" sz="1200" b="0" i="0" kern="1200" dirty="0">
                <a:solidFill>
                  <a:schemeClr val="tx1"/>
                </a:solidFill>
                <a:effectLst/>
                <a:latin typeface="+mn-lt"/>
                <a:ea typeface="+mn-ea"/>
                <a:cs typeface="+mn-cs"/>
              </a:rPr>
              <a:t> of a </a:t>
            </a:r>
            <a:r>
              <a:rPr lang="en-US" sz="1200" b="0" i="0" u="none" strike="noStrike" kern="1200" dirty="0">
                <a:solidFill>
                  <a:schemeClr val="tx1"/>
                </a:solidFill>
                <a:effectLst/>
                <a:latin typeface="+mn-lt"/>
                <a:ea typeface="+mn-ea"/>
                <a:cs typeface="+mn-cs"/>
                <a:hlinkClick r:id="rId3" tooltip="Random variable"/>
              </a:rPr>
              <a:t>random variable</a:t>
            </a:r>
            <a:r>
              <a:rPr lang="en-US" sz="1200" b="0" i="0" kern="1200" dirty="0">
                <a:solidFill>
                  <a:schemeClr val="tx1"/>
                </a:solidFill>
                <a:effectLst/>
                <a:latin typeface="+mn-lt"/>
                <a:ea typeface="+mn-ea"/>
                <a:cs typeface="+mn-cs"/>
              </a:rPr>
              <a:t> from its </a:t>
            </a:r>
            <a:r>
              <a:rPr lang="en-US" sz="1200" b="0" i="0" u="none" strike="noStrike" kern="1200" dirty="0">
                <a:solidFill>
                  <a:schemeClr val="tx1"/>
                </a:solidFill>
                <a:effectLst/>
                <a:latin typeface="+mn-lt"/>
                <a:ea typeface="+mn-ea"/>
                <a:cs typeface="+mn-cs"/>
                <a:hlinkClick r:id="rId5" tooltip="Expected value"/>
              </a:rPr>
              <a:t>mean</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measures how far a set of numbers is spread out from their average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variance is the square of the </a:t>
            </a:r>
            <a:r>
              <a:rPr lang="en-US" sz="1200" b="0" i="0" u="none" strike="noStrike" kern="1200" dirty="0">
                <a:solidFill>
                  <a:schemeClr val="tx1"/>
                </a:solidFill>
                <a:effectLst/>
                <a:latin typeface="+mn-lt"/>
                <a:ea typeface="+mn-ea"/>
                <a:cs typeface="+mn-cs"/>
                <a:hlinkClick r:id="rId7" tooltip="Standard deviation"/>
              </a:rPr>
              <a:t>standard deviation</a:t>
            </a:r>
            <a:r>
              <a:rPr lang="en-US" sz="1200" b="0" i="0" kern="1200" dirty="0">
                <a:solidFill>
                  <a:schemeClr val="tx1"/>
                </a:solidFill>
                <a:effectLst/>
                <a:latin typeface="+mn-lt"/>
                <a:ea typeface="+mn-ea"/>
                <a:cs typeface="+mn-cs"/>
              </a:rPr>
              <a:t>, and the </a:t>
            </a:r>
            <a:r>
              <a:rPr lang="en-US" sz="1200" b="0" i="0" u="none" strike="noStrike" kern="1200" dirty="0">
                <a:solidFill>
                  <a:schemeClr val="tx1"/>
                </a:solidFill>
                <a:effectLst/>
                <a:latin typeface="+mn-lt"/>
                <a:ea typeface="+mn-ea"/>
                <a:cs typeface="+mn-cs"/>
                <a:hlinkClick r:id="rId8" tooltip="Covariance"/>
              </a:rPr>
              <a:t>covariance</a:t>
            </a:r>
            <a:r>
              <a:rPr lang="en-US" sz="1200" b="0" i="0" kern="1200" dirty="0">
                <a:solidFill>
                  <a:schemeClr val="tx1"/>
                </a:solidFill>
                <a:effectLst/>
                <a:latin typeface="+mn-lt"/>
                <a:ea typeface="+mn-ea"/>
                <a:cs typeface="+mn-cs"/>
              </a:rPr>
              <a:t> of the random variable with itself.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Variance</a:t>
            </a:r>
            <a:r>
              <a:rPr lang="en-US" sz="1200" b="0" i="0" kern="1200" dirty="0">
                <a:solidFill>
                  <a:schemeClr val="tx1"/>
                </a:solidFill>
                <a:effectLst/>
                <a:latin typeface="+mn-lt"/>
                <a:ea typeface="+mn-ea"/>
                <a:cs typeface="+mn-cs"/>
              </a:rPr>
              <a:t>: Variance is a measurement of spread or dispersion of observations within a given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Variance measures how far each observations is from mean</a:t>
            </a:r>
            <a:r>
              <a:rPr lang="en-US" sz="1200" b="0" i="0" kern="1200" dirty="0">
                <a:solidFill>
                  <a:schemeClr val="tx1"/>
                </a:solidFill>
                <a:effectLst/>
                <a:latin typeface="+mn-lt"/>
                <a:ea typeface="+mn-ea"/>
                <a:cs typeface="+mn-cs"/>
              </a:rPr>
              <a:t>. Dispersion of data gives the variability around the central tendency and can be calculated by the difference between largest and smallest value within dataset also known as range.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28</a:t>
            </a:fld>
            <a:endParaRPr lang="nb-NO"/>
          </a:p>
        </p:txBody>
      </p:sp>
      <p:sp>
        <p:nvSpPr>
          <p:cNvPr id="5" name="Date Placeholder 4">
            <a:extLst>
              <a:ext uri="{FF2B5EF4-FFF2-40B4-BE49-F238E27FC236}">
                <a16:creationId xmlns:a16="http://schemas.microsoft.com/office/drawing/2014/main" id="{0D3AE5AC-542B-E950-69A2-535C10994F75}"/>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50109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2925" lvl="1" indent="0">
              <a:lnSpc>
                <a:spcPct val="100000"/>
              </a:lnSpc>
              <a:spcBef>
                <a:spcPts val="0"/>
              </a:spcBef>
              <a:buFont typeface="Segoe UI" panose="020B0502040204020203" pitchFamily="34" charset="0"/>
              <a:buNone/>
            </a:pPr>
            <a:r>
              <a:rPr lang="en-US" sz="2800" b="1" i="0" kern="1200" dirty="0">
                <a:solidFill>
                  <a:schemeClr val="tx1"/>
                </a:solidFill>
                <a:effectLst/>
                <a:latin typeface="+mn-lt"/>
                <a:ea typeface="+mn-ea"/>
                <a:cs typeface="+mn-cs"/>
              </a:rPr>
              <a:t>We have to define the above three relationships</a:t>
            </a:r>
          </a:p>
          <a:p>
            <a:pPr marL="542925" lvl="1" indent="0">
              <a:lnSpc>
                <a:spcPct val="100000"/>
              </a:lnSpc>
              <a:spcBef>
                <a:spcPts val="0"/>
              </a:spcBef>
              <a:buFont typeface="Segoe UI" panose="020B0502040204020203" pitchFamily="34" charset="0"/>
              <a:buNone/>
            </a:pPr>
            <a:r>
              <a:rPr lang="en-US" altLang="nb-NO" sz="2800" b="1" dirty="0">
                <a:solidFill>
                  <a:prstClr val="black"/>
                </a:solidFill>
                <a:latin typeface="Yu Gothic UI" panose="020B0500000000000000" pitchFamily="34" charset="-128"/>
                <a:ea typeface="Yu Gothic UI" panose="020B0500000000000000" pitchFamily="34" charset="-128"/>
              </a:rPr>
              <a:t>This section will focus on ordinary kriging (OK) interpolation. This form of kriging usually involves four steps:</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Removing any spatial trend in the data (if present).</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Computing the experimental </a:t>
            </a:r>
            <a:r>
              <a:rPr lang="en-US" altLang="nb-NO" sz="2800" dirty="0" err="1">
                <a:solidFill>
                  <a:prstClr val="black"/>
                </a:solidFill>
                <a:latin typeface="Yu Gothic UI" panose="020B0500000000000000" pitchFamily="34" charset="-128"/>
                <a:ea typeface="Yu Gothic UI" panose="020B0500000000000000" pitchFamily="34" charset="-128"/>
              </a:rPr>
              <a:t>variogram</a:t>
            </a:r>
            <a:r>
              <a:rPr lang="en-US" altLang="nb-NO" sz="2800" dirty="0">
                <a:solidFill>
                  <a:prstClr val="black"/>
                </a:solidFill>
                <a:latin typeface="Yu Gothic UI" panose="020B0500000000000000" pitchFamily="34" charset="-128"/>
                <a:ea typeface="Yu Gothic UI" panose="020B0500000000000000" pitchFamily="34" charset="-128"/>
              </a:rPr>
              <a:t>, which is a measure of spatial autocorrelation.</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Defining an experimental variogram model that best characterizes the spatial autocorrelation in the data. (linear, spherical, Gaussian et cetera)</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Interpolating the surface using the experimental </a:t>
            </a:r>
            <a:r>
              <a:rPr lang="en-US" altLang="nb-NO" sz="2800" dirty="0" err="1">
                <a:solidFill>
                  <a:prstClr val="black"/>
                </a:solidFill>
                <a:latin typeface="Yu Gothic UI" panose="020B0500000000000000" pitchFamily="34" charset="-128"/>
                <a:ea typeface="Yu Gothic UI" panose="020B0500000000000000" pitchFamily="34" charset="-128"/>
              </a:rPr>
              <a:t>variogram</a:t>
            </a:r>
            <a:r>
              <a:rPr lang="en-US" altLang="nb-NO" sz="2800" dirty="0">
                <a:solidFill>
                  <a:prstClr val="black"/>
                </a:solidFill>
                <a:latin typeface="Yu Gothic UI" panose="020B0500000000000000" pitchFamily="34" charset="-128"/>
                <a:ea typeface="Yu Gothic UI" panose="020B0500000000000000" pitchFamily="34" charset="-128"/>
              </a:rPr>
              <a:t>.</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Adding the </a:t>
            </a:r>
            <a:r>
              <a:rPr lang="en-US" altLang="nb-NO" sz="2800" dirty="0" err="1">
                <a:solidFill>
                  <a:prstClr val="black"/>
                </a:solidFill>
                <a:latin typeface="Yu Gothic UI" panose="020B0500000000000000" pitchFamily="34" charset="-128"/>
                <a:ea typeface="Yu Gothic UI" panose="020B0500000000000000" pitchFamily="34" charset="-128"/>
              </a:rPr>
              <a:t>kriged</a:t>
            </a:r>
            <a:r>
              <a:rPr lang="en-US" altLang="nb-NO" sz="2800" dirty="0">
                <a:solidFill>
                  <a:prstClr val="black"/>
                </a:solidFill>
                <a:latin typeface="Yu Gothic UI" panose="020B0500000000000000" pitchFamily="34" charset="-128"/>
                <a:ea typeface="Yu Gothic UI" panose="020B0500000000000000" pitchFamily="34" charset="-128"/>
              </a:rPr>
              <a:t> interpolated surface to the trend interpolated surface to produce the final output.</a:t>
            </a:r>
            <a:endParaRPr lang="pt-BR" altLang="nb-NO" sz="2800" dirty="0">
              <a:solidFill>
                <a:prstClr val="black"/>
              </a:solidFill>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29</a:t>
            </a:fld>
            <a:endParaRPr lang="nb-NO"/>
          </a:p>
        </p:txBody>
      </p:sp>
      <p:sp>
        <p:nvSpPr>
          <p:cNvPr id="5" name="Date Placeholder 4">
            <a:extLst>
              <a:ext uri="{FF2B5EF4-FFF2-40B4-BE49-F238E27FC236}">
                <a16:creationId xmlns:a16="http://schemas.microsoft.com/office/drawing/2014/main" id="{1FE7BCA6-4DA7-8A28-D907-33BF48963777}"/>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4253069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1200" b="0" dirty="0">
                <a:solidFill>
                  <a:prstClr val="black"/>
                </a:solidFill>
                <a:latin typeface="Yu Gothic UI" panose="020B0500000000000000" pitchFamily="34" charset="-128"/>
                <a:ea typeface="Yu Gothic UI" panose="020B0500000000000000" pitchFamily="34" charset="-128"/>
              </a:rPr>
              <a:t>One assumption that needs to be met in ordinary kriging is that the mean and the variation in the entity being studied is constant across the study area.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1200" b="1" dirty="0">
                <a:solidFill>
                  <a:prstClr val="black"/>
                </a:solidFill>
                <a:latin typeface="Yu Gothic UI" panose="020B0500000000000000" pitchFamily="34" charset="-128"/>
                <a:ea typeface="Yu Gothic UI" panose="020B0500000000000000" pitchFamily="34" charset="-128"/>
              </a:rPr>
              <a:t>In other words, there should be no global trend in the data (the term drift is sometimes used to describe the trend in other 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1200" dirty="0">
                <a:solidFill>
                  <a:prstClr val="black"/>
                </a:solidFill>
                <a:latin typeface="Yu Gothic UI" panose="020B0500000000000000" pitchFamily="34" charset="-128"/>
                <a:ea typeface="Yu Gothic UI" panose="020B0500000000000000" pitchFamily="34" charset="-128"/>
              </a:rPr>
              <a:t>This assumption is clearly not met with our Texas precipitation dataset where a prominent east-west gradient is observed. This requires that we remove the trend from the data before proceeding with the kriging operations.</a:t>
            </a:r>
            <a:endParaRPr lang="pt-BR" altLang="nb-NO" sz="1200" dirty="0">
              <a:solidFill>
                <a:prstClr val="black"/>
              </a:solidFill>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30</a:t>
            </a:fld>
            <a:endParaRPr lang="nb-NO"/>
          </a:p>
        </p:txBody>
      </p:sp>
      <p:sp>
        <p:nvSpPr>
          <p:cNvPr id="5" name="Date Placeholder 4">
            <a:extLst>
              <a:ext uri="{FF2B5EF4-FFF2-40B4-BE49-F238E27FC236}">
                <a16:creationId xmlns:a16="http://schemas.microsoft.com/office/drawing/2014/main" id="{FA5B7DE0-706E-CCE7-D69C-097A7DF01F8B}"/>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94170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1200" b="1" dirty="0">
                <a:latin typeface="Yu Gothic UI" panose="020B0500000000000000" pitchFamily="34" charset="-128"/>
                <a:ea typeface="Yu Gothic UI" panose="020B0500000000000000" pitchFamily="34" charset="-128"/>
              </a:rPr>
              <a:t>A random local spatial dependency = </a:t>
            </a:r>
            <a:r>
              <a:rPr lang="en-GB" altLang="nb-NO" b="1" dirty="0">
                <a:solidFill>
                  <a:prstClr val="black"/>
                </a:solidFill>
                <a:latin typeface="Yu Gothic UI" panose="020B0500000000000000" pitchFamily="34" charset="-128"/>
                <a:ea typeface="Yu Gothic UI" panose="020B0500000000000000" pitchFamily="34" charset="-128"/>
              </a:rPr>
              <a:t>spatially correlated but irregular (“random” variation)</a:t>
            </a:r>
            <a:endParaRPr lang="en-GB" altLang="nb-NO" dirty="0">
              <a:solidFill>
                <a:prstClr val="black"/>
              </a:solidFill>
              <a:latin typeface="Yu Gothic UI" panose="020B0500000000000000" pitchFamily="34" charset="-128"/>
              <a:ea typeface="Yu Gothic UI" panose="020B0500000000000000" pitchFamily="34" charset="-128"/>
            </a:endParaRPr>
          </a:p>
          <a:p>
            <a:endParaRPr lang="nb-NO" sz="1200" b="0" i="0" kern="1200" dirty="0">
              <a:solidFill>
                <a:schemeClr val="tx1"/>
              </a:solidFill>
              <a:effectLst/>
              <a:latin typeface="+mn-lt"/>
              <a:ea typeface="+mn-ea"/>
              <a:cs typeface="+mn-cs"/>
            </a:endParaRPr>
          </a:p>
          <a:p>
            <a:r>
              <a:rPr lang="nb-NO" sz="1200" b="0" i="0" kern="1200" dirty="0">
                <a:solidFill>
                  <a:schemeClr val="tx1"/>
                </a:solidFill>
                <a:effectLst/>
                <a:latin typeface="+mn-lt"/>
                <a:ea typeface="+mn-ea"/>
                <a:cs typeface="+mn-cs"/>
              </a:rPr>
              <a:t>In </a:t>
            </a:r>
            <a:r>
              <a:rPr lang="nb-NO" sz="1200" b="0" i="0" u="none" strike="noStrike" kern="1200" dirty="0">
                <a:solidFill>
                  <a:schemeClr val="tx1"/>
                </a:solidFill>
                <a:effectLst/>
                <a:latin typeface="+mn-lt"/>
                <a:ea typeface="+mn-ea"/>
                <a:cs typeface="+mn-cs"/>
                <a:hlinkClick r:id="rId3" tooltip="Spatial statistics"/>
              </a:rPr>
              <a:t>spatial </a:t>
            </a:r>
            <a:r>
              <a:rPr lang="nb-NO" sz="1200" b="0" i="0" u="none" strike="noStrike" kern="1200" dirty="0" err="1">
                <a:solidFill>
                  <a:schemeClr val="tx1"/>
                </a:solidFill>
                <a:effectLst/>
                <a:latin typeface="+mn-lt"/>
                <a:ea typeface="+mn-ea"/>
                <a:cs typeface="+mn-cs"/>
                <a:hlinkClick r:id="rId3" tooltip="Spatial statistics"/>
              </a:rPr>
              <a:t>statistics</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the</a:t>
            </a:r>
            <a:r>
              <a:rPr lang="nb-NO" sz="1200" b="0" i="0" kern="1200" dirty="0">
                <a:solidFill>
                  <a:schemeClr val="tx1"/>
                </a:solidFill>
                <a:effectLst/>
                <a:latin typeface="+mn-lt"/>
                <a:ea typeface="+mn-ea"/>
                <a:cs typeface="+mn-cs"/>
              </a:rPr>
              <a:t> </a:t>
            </a:r>
            <a:r>
              <a:rPr lang="nb-NO" sz="1200" b="1" i="0" kern="1200" dirty="0">
                <a:solidFill>
                  <a:schemeClr val="tx1"/>
                </a:solidFill>
                <a:effectLst/>
                <a:latin typeface="+mn-lt"/>
                <a:ea typeface="+mn-ea"/>
                <a:cs typeface="+mn-cs"/>
              </a:rPr>
              <a:t>semivariance</a:t>
            </a:r>
            <a:r>
              <a:rPr lang="nb-NO" sz="1200" b="0" i="0" kern="1200" dirty="0">
                <a:solidFill>
                  <a:schemeClr val="tx1"/>
                </a:solidFill>
                <a:effectLst/>
                <a:latin typeface="+mn-lt"/>
                <a:ea typeface="+mn-ea"/>
                <a:cs typeface="+mn-cs"/>
              </a:rPr>
              <a:t> (</a:t>
            </a:r>
            <a:r>
              <a:rPr lang="nb-NO" sz="1200" b="1" i="0" kern="1200" dirty="0">
                <a:solidFill>
                  <a:schemeClr val="tx1"/>
                </a:solidFill>
                <a:effectLst/>
                <a:latin typeface="+mn-lt"/>
                <a:ea typeface="+mn-ea"/>
                <a:cs typeface="+mn-cs"/>
              </a:rPr>
              <a:t>gamma</a:t>
            </a:r>
            <a:r>
              <a:rPr lang="nb-NO" sz="1200" b="0" i="0" kern="1200" dirty="0">
                <a:solidFill>
                  <a:schemeClr val="tx1"/>
                </a:solidFill>
                <a:effectLst/>
                <a:latin typeface="+mn-lt"/>
                <a:ea typeface="+mn-ea"/>
                <a:cs typeface="+mn-cs"/>
              </a:rPr>
              <a:t>) is </a:t>
            </a:r>
            <a:r>
              <a:rPr lang="nb-NO" sz="1200" b="0" i="0" kern="1200" dirty="0" err="1">
                <a:solidFill>
                  <a:schemeClr val="tx1"/>
                </a:solidFill>
                <a:effectLst/>
                <a:latin typeface="+mn-lt"/>
                <a:ea typeface="+mn-ea"/>
                <a:cs typeface="+mn-cs"/>
              </a:rPr>
              <a:t>described</a:t>
            </a:r>
            <a:r>
              <a:rPr lang="nb-NO" sz="1200" b="0" i="0" kern="1200" dirty="0">
                <a:solidFill>
                  <a:schemeClr val="tx1"/>
                </a:solidFill>
                <a:effectLst/>
                <a:latin typeface="+mn-lt"/>
                <a:ea typeface="+mn-ea"/>
                <a:cs typeface="+mn-cs"/>
              </a:rPr>
              <a:t> by </a:t>
            </a:r>
            <a:r>
              <a:rPr lang="nb-NO" sz="1200" b="0" i="0" kern="1200" dirty="0" err="1">
                <a:solidFill>
                  <a:schemeClr val="tx1"/>
                </a:solidFill>
                <a:effectLst/>
                <a:latin typeface="+mn-lt"/>
                <a:ea typeface="+mn-ea"/>
                <a:cs typeface="+mn-cs"/>
              </a:rPr>
              <a:t>this</a:t>
            </a:r>
            <a:r>
              <a:rPr lang="nb-NO" sz="1200" b="0" i="0" kern="1200" baseline="0" dirty="0">
                <a:solidFill>
                  <a:schemeClr val="tx1"/>
                </a:solidFill>
                <a:effectLst/>
                <a:latin typeface="+mn-lt"/>
                <a:ea typeface="+mn-ea"/>
                <a:cs typeface="+mn-cs"/>
              </a:rPr>
              <a:t> </a:t>
            </a:r>
            <a:r>
              <a:rPr lang="nb-NO" sz="1200" b="0" i="0" kern="1200" baseline="0" dirty="0" err="1">
                <a:solidFill>
                  <a:schemeClr val="tx1"/>
                </a:solidFill>
                <a:effectLst/>
                <a:latin typeface="+mn-lt"/>
                <a:ea typeface="+mn-ea"/>
                <a:cs typeface="+mn-cs"/>
              </a:rPr>
              <a:t>equation</a:t>
            </a:r>
            <a:r>
              <a:rPr lang="nb-NO" sz="1200" b="0" i="0" kern="1200" baseline="0" dirty="0">
                <a:solidFill>
                  <a:schemeClr val="tx1"/>
                </a:solidFill>
                <a:effectLst/>
                <a:latin typeface="+mn-lt"/>
                <a:ea typeface="+mn-ea"/>
                <a:cs typeface="+mn-cs"/>
              </a:rPr>
              <a:t> </a:t>
            </a:r>
          </a:p>
          <a:p>
            <a:r>
              <a:rPr lang="nb-NO" sz="1200" b="0" i="0" kern="1200" dirty="0" err="1">
                <a:solidFill>
                  <a:schemeClr val="tx1"/>
                </a:solidFill>
                <a:effectLst/>
                <a:latin typeface="+mn-lt"/>
                <a:ea typeface="+mn-ea"/>
                <a:cs typeface="+mn-cs"/>
              </a:rPr>
              <a:t>where</a:t>
            </a:r>
            <a:r>
              <a:rPr lang="nb-NO" sz="1200" b="0" i="0" kern="1200" dirty="0">
                <a:solidFill>
                  <a:schemeClr val="tx1"/>
                </a:solidFill>
                <a:effectLst/>
                <a:latin typeface="+mn-lt"/>
                <a:ea typeface="+mn-ea"/>
                <a:cs typeface="+mn-cs"/>
              </a:rPr>
              <a:t> z is </a:t>
            </a:r>
            <a:r>
              <a:rPr lang="nb-NO" sz="1200" b="0" i="0" kern="1200" dirty="0" err="1">
                <a:solidFill>
                  <a:schemeClr val="tx1"/>
                </a:solidFill>
                <a:effectLst/>
                <a:latin typeface="+mn-lt"/>
                <a:ea typeface="+mn-ea"/>
                <a:cs typeface="+mn-cs"/>
              </a:rPr>
              <a:t>the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attribute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value</a:t>
            </a:r>
            <a:endParaRPr lang="nb-NO" sz="1200" b="0" i="0" kern="1200" dirty="0">
              <a:solidFill>
                <a:schemeClr val="tx1"/>
              </a:solidFill>
              <a:effectLst/>
              <a:latin typeface="+mn-lt"/>
              <a:ea typeface="+mn-ea"/>
              <a:cs typeface="+mn-cs"/>
            </a:endParaRPr>
          </a:p>
          <a:p>
            <a:r>
              <a:rPr lang="nb-NO" sz="1200" b="0" i="0" kern="1200" dirty="0" err="1">
                <a:solidFill>
                  <a:schemeClr val="tx1"/>
                </a:solidFill>
                <a:effectLst/>
                <a:latin typeface="+mn-lt"/>
                <a:ea typeface="+mn-ea"/>
                <a:cs typeface="+mn-cs"/>
              </a:rPr>
              <a:t>where</a:t>
            </a:r>
            <a:r>
              <a:rPr lang="nb-NO"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z</a:t>
            </a:r>
            <a:r>
              <a:rPr lang="nb-NO" sz="1200" b="0" i="0" kern="1200" dirty="0">
                <a:solidFill>
                  <a:schemeClr val="tx1"/>
                </a:solidFill>
                <a:effectLst/>
                <a:latin typeface="+mn-lt"/>
                <a:ea typeface="+mn-ea"/>
                <a:cs typeface="+mn-cs"/>
              </a:rPr>
              <a:t> is a </a:t>
            </a:r>
            <a:r>
              <a:rPr lang="nb-NO" sz="1200" b="0" i="0" u="none" strike="noStrike" kern="1200" dirty="0">
                <a:solidFill>
                  <a:schemeClr val="tx1"/>
                </a:solidFill>
                <a:effectLst/>
                <a:latin typeface="+mn-lt"/>
                <a:ea typeface="+mn-ea"/>
                <a:cs typeface="+mn-cs"/>
                <a:hlinkClick r:id="rId4" tooltip="Data"/>
              </a:rPr>
              <a:t>datum</a:t>
            </a:r>
            <a:r>
              <a:rPr lang="nb-NO" sz="1200" b="0" i="0" kern="1200" dirty="0">
                <a:solidFill>
                  <a:schemeClr val="tx1"/>
                </a:solidFill>
                <a:effectLst/>
                <a:latin typeface="+mn-lt"/>
                <a:ea typeface="+mn-ea"/>
                <a:cs typeface="+mn-cs"/>
              </a:rPr>
              <a:t> at a </a:t>
            </a:r>
            <a:r>
              <a:rPr lang="nb-NO" sz="1200" b="0" i="0" kern="1200" dirty="0" err="1">
                <a:solidFill>
                  <a:schemeClr val="tx1"/>
                </a:solidFill>
                <a:effectLst/>
                <a:latin typeface="+mn-lt"/>
                <a:ea typeface="+mn-ea"/>
                <a:cs typeface="+mn-cs"/>
              </a:rPr>
              <a:t>particular</a:t>
            </a:r>
            <a:r>
              <a:rPr lang="nb-NO" sz="1200" b="0" i="0" kern="1200" dirty="0">
                <a:solidFill>
                  <a:schemeClr val="tx1"/>
                </a:solidFill>
                <a:effectLst/>
                <a:latin typeface="+mn-lt"/>
                <a:ea typeface="+mn-ea"/>
                <a:cs typeface="+mn-cs"/>
              </a:rPr>
              <a:t> location, </a:t>
            </a:r>
            <a:r>
              <a:rPr lang="nb-NO" sz="1200" b="0" i="1" kern="1200" dirty="0">
                <a:solidFill>
                  <a:schemeClr val="tx1"/>
                </a:solidFill>
                <a:effectLst/>
                <a:latin typeface="+mn-lt"/>
                <a:ea typeface="+mn-ea"/>
                <a:cs typeface="+mn-cs"/>
              </a:rPr>
              <a:t>h</a:t>
            </a:r>
            <a:r>
              <a:rPr lang="nb-NO" sz="1200" b="0" i="0" kern="1200" dirty="0">
                <a:solidFill>
                  <a:schemeClr val="tx1"/>
                </a:solidFill>
                <a:effectLst/>
                <a:latin typeface="+mn-lt"/>
                <a:ea typeface="+mn-ea"/>
                <a:cs typeface="+mn-cs"/>
              </a:rPr>
              <a:t> is </a:t>
            </a:r>
            <a:r>
              <a:rPr lang="nb-NO" sz="1200" b="0" i="0" kern="1200" dirty="0" err="1">
                <a:solidFill>
                  <a:schemeClr val="tx1"/>
                </a:solidFill>
                <a:effectLst/>
                <a:latin typeface="+mn-lt"/>
                <a:ea typeface="+mn-ea"/>
                <a:cs typeface="+mn-cs"/>
              </a:rPr>
              <a:t>the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distance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between</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ordered</a:t>
            </a:r>
            <a:r>
              <a:rPr lang="nb-NO" sz="1200" b="0" i="0" kern="1200" dirty="0">
                <a:solidFill>
                  <a:schemeClr val="tx1"/>
                </a:solidFill>
                <a:effectLst/>
                <a:latin typeface="+mn-lt"/>
                <a:ea typeface="+mn-ea"/>
                <a:cs typeface="+mn-cs"/>
              </a:rPr>
              <a:t> data, and </a:t>
            </a:r>
            <a:r>
              <a:rPr lang="nb-NO" sz="1200" b="0" i="1" kern="1200" dirty="0">
                <a:solidFill>
                  <a:schemeClr val="tx1"/>
                </a:solidFill>
                <a:effectLst/>
                <a:latin typeface="+mn-lt"/>
                <a:ea typeface="+mn-ea"/>
                <a:cs typeface="+mn-cs"/>
              </a:rPr>
              <a:t>n</a:t>
            </a:r>
            <a:r>
              <a:rPr lang="nb-NO" sz="1200" b="0" i="0" kern="1200" dirty="0">
                <a:solidFill>
                  <a:schemeClr val="tx1"/>
                </a:solidFill>
                <a:effectLst/>
                <a:latin typeface="+mn-lt"/>
                <a:ea typeface="+mn-ea"/>
                <a:cs typeface="+mn-cs"/>
              </a:rPr>
              <a:t>(</a:t>
            </a:r>
            <a:r>
              <a:rPr lang="nb-NO" sz="1200" b="0" i="1" kern="1200" dirty="0">
                <a:solidFill>
                  <a:schemeClr val="tx1"/>
                </a:solidFill>
                <a:effectLst/>
                <a:latin typeface="+mn-lt"/>
                <a:ea typeface="+mn-ea"/>
                <a:cs typeface="+mn-cs"/>
              </a:rPr>
              <a:t>h</a:t>
            </a:r>
            <a:r>
              <a:rPr lang="nb-NO" sz="1200" b="0" i="0" kern="1200" dirty="0">
                <a:solidFill>
                  <a:schemeClr val="tx1"/>
                </a:solidFill>
                <a:effectLst/>
                <a:latin typeface="+mn-lt"/>
                <a:ea typeface="+mn-ea"/>
                <a:cs typeface="+mn-cs"/>
              </a:rPr>
              <a:t>) is </a:t>
            </a:r>
            <a:r>
              <a:rPr lang="nb-NO" sz="1200" b="0" i="0" kern="1200" dirty="0" err="1">
                <a:solidFill>
                  <a:schemeClr val="tx1"/>
                </a:solidFill>
                <a:effectLst/>
                <a:latin typeface="+mn-lt"/>
                <a:ea typeface="+mn-ea"/>
                <a:cs typeface="+mn-cs"/>
              </a:rPr>
              <a:t>the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number</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of</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paired</a:t>
            </a:r>
            <a:r>
              <a:rPr lang="nb-NO" sz="1200" b="0" i="0" kern="1200" dirty="0">
                <a:solidFill>
                  <a:schemeClr val="tx1"/>
                </a:solidFill>
                <a:effectLst/>
                <a:latin typeface="+mn-lt"/>
                <a:ea typeface="+mn-ea"/>
                <a:cs typeface="+mn-cs"/>
              </a:rPr>
              <a:t> data at a </a:t>
            </a:r>
            <a:r>
              <a:rPr lang="nb-NO" sz="1200" b="0" i="0" kern="1200" dirty="0" err="1">
                <a:solidFill>
                  <a:schemeClr val="tx1"/>
                </a:solidFill>
                <a:effectLst/>
                <a:latin typeface="+mn-lt"/>
                <a:ea typeface="+mn-ea"/>
                <a:cs typeface="+mn-cs"/>
              </a:rPr>
              <a:t>distance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of</a:t>
            </a:r>
            <a:r>
              <a:rPr lang="nb-NO"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h</a:t>
            </a:r>
            <a:r>
              <a:rPr lang="nb-NO" sz="1200" b="0" i="0" kern="1200" dirty="0">
                <a:solidFill>
                  <a:schemeClr val="tx1"/>
                </a:solidFill>
                <a:effectLst/>
                <a:latin typeface="+mn-lt"/>
                <a:ea typeface="+mn-ea"/>
                <a:cs typeface="+mn-cs"/>
              </a:rPr>
              <a:t>. </a:t>
            </a:r>
          </a:p>
          <a:p>
            <a:endParaRPr lang="nb-NO" sz="1200" b="0" i="0" kern="1200" dirty="0">
              <a:solidFill>
                <a:schemeClr val="tx1"/>
              </a:solidFill>
              <a:effectLst/>
              <a:latin typeface="+mn-lt"/>
              <a:ea typeface="+mn-ea"/>
              <a:cs typeface="+mn-cs"/>
            </a:endParaRPr>
          </a:p>
          <a:p>
            <a:r>
              <a:rPr lang="nb-NO" sz="1200" b="1" i="0" kern="1200" dirty="0">
                <a:solidFill>
                  <a:schemeClr val="tx1"/>
                </a:solidFill>
                <a:effectLst/>
                <a:latin typeface="+mn-lt"/>
                <a:ea typeface="+mn-ea"/>
                <a:cs typeface="+mn-cs"/>
              </a:rPr>
              <a:t>The semivariance is half </a:t>
            </a:r>
            <a:r>
              <a:rPr lang="nb-NO" sz="1200" b="1" i="0" kern="1200" dirty="0" err="1">
                <a:solidFill>
                  <a:schemeClr val="tx1"/>
                </a:solidFill>
                <a:effectLst/>
                <a:latin typeface="+mn-lt"/>
                <a:ea typeface="+mn-ea"/>
                <a:cs typeface="+mn-cs"/>
              </a:rPr>
              <a:t>the</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variance</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of</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the</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increments</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displaystyle</a:t>
            </a:r>
            <a:r>
              <a:rPr lang="nb-NO" sz="1200" b="0" i="0" kern="1200" dirty="0">
                <a:solidFill>
                  <a:schemeClr val="tx1"/>
                </a:solidFill>
                <a:effectLst/>
                <a:latin typeface="+mn-lt"/>
                <a:ea typeface="+mn-ea"/>
                <a:cs typeface="+mn-cs"/>
              </a:rPr>
              <a:t> z(x_{i}+h)-z(x_{i})}, </a:t>
            </a:r>
            <a:r>
              <a:rPr lang="nb-NO" sz="1200" b="0" i="0" kern="1200" dirty="0" err="1">
                <a:solidFill>
                  <a:schemeClr val="tx1"/>
                </a:solidFill>
                <a:effectLst/>
                <a:latin typeface="+mn-lt"/>
                <a:ea typeface="+mn-ea"/>
                <a:cs typeface="+mn-cs"/>
              </a:rPr>
              <a:t>but</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the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whole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variance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of</a:t>
            </a:r>
            <a:r>
              <a:rPr lang="nb-NO" sz="1200" b="0" i="0" kern="1200" dirty="0">
                <a:solidFill>
                  <a:schemeClr val="tx1"/>
                </a:solidFill>
                <a:effectLst/>
                <a:latin typeface="+mn-lt"/>
                <a:ea typeface="+mn-ea"/>
                <a:cs typeface="+mn-cs"/>
              </a:rPr>
              <a:t> z-</a:t>
            </a:r>
            <a:r>
              <a:rPr lang="nb-NO" sz="1200" b="0" i="0" kern="1200" dirty="0" err="1">
                <a:solidFill>
                  <a:schemeClr val="tx1"/>
                </a:solidFill>
                <a:effectLst/>
                <a:latin typeface="+mn-lt"/>
                <a:ea typeface="+mn-ea"/>
                <a:cs typeface="+mn-cs"/>
              </a:rPr>
              <a:t>values</a:t>
            </a:r>
            <a:r>
              <a:rPr lang="nb-NO" sz="1200" b="0" i="0" kern="1200" dirty="0">
                <a:solidFill>
                  <a:schemeClr val="tx1"/>
                </a:solidFill>
                <a:effectLst/>
                <a:latin typeface="+mn-lt"/>
                <a:ea typeface="+mn-ea"/>
                <a:cs typeface="+mn-cs"/>
              </a:rPr>
              <a:t> at given </a:t>
            </a:r>
            <a:r>
              <a:rPr lang="nb-NO" sz="1200" b="0" i="0" kern="1200" dirty="0" err="1">
                <a:solidFill>
                  <a:schemeClr val="tx1"/>
                </a:solidFill>
                <a:effectLst/>
                <a:latin typeface="+mn-lt"/>
                <a:ea typeface="+mn-ea"/>
                <a:cs typeface="+mn-cs"/>
              </a:rPr>
              <a:t>separation</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distance</a:t>
            </a:r>
            <a:r>
              <a:rPr lang="nb-NO"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h</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Bachmaier</a:t>
            </a:r>
            <a:r>
              <a:rPr lang="nb-NO" sz="1200" b="0" i="0" kern="1200" dirty="0">
                <a:solidFill>
                  <a:schemeClr val="tx1"/>
                </a:solidFill>
                <a:effectLst/>
                <a:latin typeface="+mn-lt"/>
                <a:ea typeface="+mn-ea"/>
                <a:cs typeface="+mn-cs"/>
              </a:rPr>
              <a:t> and Backes, 2008).</a:t>
            </a:r>
          </a:p>
        </p:txBody>
      </p:sp>
      <p:sp>
        <p:nvSpPr>
          <p:cNvPr id="4" name="Slide Number Placeholder 3"/>
          <p:cNvSpPr>
            <a:spLocks noGrp="1"/>
          </p:cNvSpPr>
          <p:nvPr>
            <p:ph type="sldNum" sz="quarter" idx="10"/>
          </p:nvPr>
        </p:nvSpPr>
        <p:spPr/>
        <p:txBody>
          <a:bodyPr/>
          <a:lstStyle/>
          <a:p>
            <a:fld id="{EA0A4961-C86A-4DEB-87C0-D9025FEF9437}" type="slidenum">
              <a:rPr lang="nb-NO" smtClean="0"/>
              <a:t>31</a:t>
            </a:fld>
            <a:endParaRPr lang="nb-NO"/>
          </a:p>
        </p:txBody>
      </p:sp>
      <p:sp>
        <p:nvSpPr>
          <p:cNvPr id="5" name="Date Placeholder 4">
            <a:extLst>
              <a:ext uri="{FF2B5EF4-FFF2-40B4-BE49-F238E27FC236}">
                <a16:creationId xmlns:a16="http://schemas.microsoft.com/office/drawing/2014/main" id="{DB8C451B-6B45-BC6E-3540-86337FE257C2}"/>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1448708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1200" b="1" i="0" kern="1200" dirty="0">
                <a:solidFill>
                  <a:schemeClr val="tx1"/>
                </a:solidFill>
                <a:effectLst/>
                <a:latin typeface="+mn-lt"/>
                <a:ea typeface="+mn-ea"/>
                <a:cs typeface="+mn-cs"/>
              </a:rPr>
              <a:t>After the first assumption</a:t>
            </a:r>
            <a:r>
              <a:rPr lang="en-US" altLang="nb-NO" sz="1200" b="1" i="0" kern="1200" baseline="0" dirty="0">
                <a:solidFill>
                  <a:schemeClr val="tx1"/>
                </a:solidFill>
                <a:effectLst/>
                <a:latin typeface="+mn-lt"/>
                <a:ea typeface="+mn-ea"/>
                <a:cs typeface="+mn-cs"/>
              </a:rPr>
              <a:t> is met that means that  </a:t>
            </a:r>
            <a:r>
              <a:rPr lang="en-GB" altLang="nb-NO" sz="1200" b="1" dirty="0">
                <a:latin typeface="+mn-lt"/>
              </a:rPr>
              <a:t>structural effects have been accounted for, the remaining</a:t>
            </a:r>
            <a:r>
              <a:rPr lang="en-GB" altLang="nb-NO" sz="1200" b="1" baseline="0" dirty="0">
                <a:latin typeface="+mn-lt"/>
              </a:rPr>
              <a:t> </a:t>
            </a:r>
            <a:r>
              <a:rPr lang="en-GB" altLang="nb-NO" sz="1200" b="1" dirty="0">
                <a:latin typeface="+mn-lt"/>
              </a:rPr>
              <a:t>variation is homogenous in its variation, so that differences</a:t>
            </a:r>
            <a:r>
              <a:rPr lang="en-GB" altLang="nb-NO" sz="1200" b="1" baseline="0" dirty="0">
                <a:latin typeface="+mn-lt"/>
              </a:rPr>
              <a:t> </a:t>
            </a:r>
            <a:r>
              <a:rPr lang="en-GB" altLang="nb-NO" sz="1200" b="1" dirty="0">
                <a:latin typeface="+mn-lt"/>
              </a:rPr>
              <a:t>between sites are merely a function of the distance between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nb-NO" sz="1200" dirty="0">
                <a:latin typeface="+mn-lt"/>
              </a:rPr>
              <a:t>That is a called </a:t>
            </a:r>
            <a:r>
              <a:rPr lang="en-US" u="sng" dirty="0">
                <a:latin typeface="Yu Gothic UI" panose="020B0500000000000000" pitchFamily="34" charset="-128"/>
                <a:ea typeface="Yu Gothic UI" panose="020B0500000000000000" pitchFamily="34" charset="-128"/>
              </a:rPr>
              <a:t>2nd order stationarity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b-NO" sz="1200" b="1" i="0" kern="1200" dirty="0">
                <a:solidFill>
                  <a:schemeClr val="tx1"/>
                </a:solidFill>
                <a:effectLst/>
                <a:latin typeface="+mn-lt"/>
                <a:ea typeface="+mn-ea"/>
                <a:cs typeface="+mn-cs"/>
              </a:rPr>
              <a:t>A plot </a:t>
            </a:r>
            <a:r>
              <a:rPr lang="nb-NO" sz="1200" b="1" i="0" kern="1200" dirty="0" err="1">
                <a:solidFill>
                  <a:schemeClr val="tx1"/>
                </a:solidFill>
                <a:effectLst/>
                <a:latin typeface="+mn-lt"/>
                <a:ea typeface="+mn-ea"/>
                <a:cs typeface="+mn-cs"/>
              </a:rPr>
              <a:t>of</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semivariances</a:t>
            </a:r>
            <a:r>
              <a:rPr lang="nb-NO" sz="1200" b="1" i="0" kern="1200" dirty="0">
                <a:solidFill>
                  <a:schemeClr val="tx1"/>
                </a:solidFill>
                <a:effectLst/>
                <a:latin typeface="+mn-lt"/>
                <a:ea typeface="+mn-ea"/>
                <a:cs typeface="+mn-cs"/>
              </a:rPr>
              <a:t> versus </a:t>
            </a:r>
            <a:r>
              <a:rPr lang="nb-NO" sz="1200" b="1" i="0" kern="1200" dirty="0" err="1">
                <a:solidFill>
                  <a:schemeClr val="tx1"/>
                </a:solidFill>
                <a:effectLst/>
                <a:latin typeface="+mn-lt"/>
                <a:ea typeface="+mn-ea"/>
                <a:cs typeface="+mn-cs"/>
              </a:rPr>
              <a:t>distances</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between</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ordered</a:t>
            </a:r>
            <a:r>
              <a:rPr lang="nb-NO" sz="1200" b="1" i="0" kern="1200" dirty="0">
                <a:solidFill>
                  <a:schemeClr val="tx1"/>
                </a:solidFill>
                <a:effectLst/>
                <a:latin typeface="+mn-lt"/>
                <a:ea typeface="+mn-ea"/>
                <a:cs typeface="+mn-cs"/>
              </a:rPr>
              <a:t> data in a </a:t>
            </a:r>
            <a:r>
              <a:rPr lang="nb-NO" sz="1200" b="1" i="0" kern="1200" dirty="0" err="1">
                <a:solidFill>
                  <a:schemeClr val="tx1"/>
                </a:solidFill>
                <a:effectLst/>
                <a:latin typeface="+mn-lt"/>
                <a:ea typeface="+mn-ea"/>
                <a:cs typeface="+mn-cs"/>
              </a:rPr>
              <a:t>graph</a:t>
            </a:r>
            <a:r>
              <a:rPr lang="nb-NO" sz="1200" b="1" i="0" kern="1200" dirty="0">
                <a:solidFill>
                  <a:schemeClr val="tx1"/>
                </a:solidFill>
                <a:effectLst/>
                <a:latin typeface="+mn-lt"/>
                <a:ea typeface="+mn-ea"/>
                <a:cs typeface="+mn-cs"/>
              </a:rPr>
              <a:t> is </a:t>
            </a:r>
            <a:r>
              <a:rPr lang="nb-NO" sz="1200" b="1" i="0" kern="1200" dirty="0" err="1">
                <a:solidFill>
                  <a:schemeClr val="tx1"/>
                </a:solidFill>
                <a:effectLst/>
                <a:latin typeface="+mn-lt"/>
                <a:ea typeface="+mn-ea"/>
                <a:cs typeface="+mn-cs"/>
              </a:rPr>
              <a:t>known</a:t>
            </a:r>
            <a:r>
              <a:rPr lang="nb-NO" sz="1200" b="1" i="0" kern="1200" dirty="0">
                <a:solidFill>
                  <a:schemeClr val="tx1"/>
                </a:solidFill>
                <a:effectLst/>
                <a:latin typeface="+mn-lt"/>
                <a:ea typeface="+mn-ea"/>
                <a:cs typeface="+mn-cs"/>
              </a:rPr>
              <a:t> as a </a:t>
            </a:r>
            <a:r>
              <a:rPr lang="nb-NO" sz="1200" b="1" i="0" u="none" strike="noStrike" kern="1200" dirty="0">
                <a:solidFill>
                  <a:schemeClr val="tx1"/>
                </a:solidFill>
                <a:effectLst/>
                <a:latin typeface="+mn-lt"/>
                <a:ea typeface="+mn-ea"/>
                <a:cs typeface="+mn-cs"/>
                <a:hlinkClick r:id="rId3" tooltip="Semivariogram"/>
              </a:rPr>
              <a:t>semivariogram</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rather</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than</a:t>
            </a:r>
            <a:r>
              <a:rPr lang="nb-NO" sz="1200" b="1" i="0" kern="1200" dirty="0">
                <a:solidFill>
                  <a:schemeClr val="tx1"/>
                </a:solidFill>
                <a:effectLst/>
                <a:latin typeface="+mn-lt"/>
                <a:ea typeface="+mn-ea"/>
                <a:cs typeface="+mn-cs"/>
              </a:rPr>
              <a:t> a </a:t>
            </a:r>
            <a:r>
              <a:rPr lang="nb-NO" sz="1200" b="1" i="0" u="none" strike="noStrike" kern="1200" dirty="0" err="1">
                <a:solidFill>
                  <a:schemeClr val="tx1"/>
                </a:solidFill>
                <a:effectLst/>
                <a:latin typeface="+mn-lt"/>
                <a:ea typeface="+mn-ea"/>
                <a:cs typeface="+mn-cs"/>
                <a:hlinkClick r:id="rId4" tooltip="Variogram"/>
              </a:rPr>
              <a:t>variogram</a:t>
            </a:r>
            <a:r>
              <a:rPr lang="nb-NO" sz="1200" b="1"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nb-NO"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Semivariogram</a:t>
            </a:r>
            <a:r>
              <a:rPr lang="en-US" sz="1200" b="0" i="0" kern="1200" dirty="0">
                <a:solidFill>
                  <a:schemeClr val="tx1"/>
                </a:solidFill>
                <a:effectLst/>
                <a:latin typeface="+mn-lt"/>
                <a:ea typeface="+mn-ea"/>
                <a:cs typeface="+mn-cs"/>
              </a:rPr>
              <a:t> - a graph of how </a:t>
            </a:r>
            <a:r>
              <a:rPr lang="en-US" sz="1200" b="0" i="0" kern="1200" dirty="0" err="1">
                <a:solidFill>
                  <a:schemeClr val="tx1"/>
                </a:solidFill>
                <a:effectLst/>
                <a:latin typeface="+mn-lt"/>
                <a:ea typeface="+mn-ea"/>
                <a:cs typeface="+mn-cs"/>
              </a:rPr>
              <a:t>semivariance</a:t>
            </a:r>
            <a:r>
              <a:rPr lang="en-US"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gamma</a:t>
            </a:r>
            <a:r>
              <a:rPr lang="en-US" sz="1200" b="0" i="0" kern="1200" dirty="0">
                <a:solidFill>
                  <a:schemeClr val="tx1"/>
                </a:solidFill>
                <a:effectLst/>
                <a:latin typeface="+mn-lt"/>
                <a:ea typeface="+mn-ea"/>
                <a:cs typeface="+mn-cs"/>
              </a:rPr>
              <a:t>) changes as the distance between observations changes.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Semivariograms</a:t>
            </a:r>
            <a:r>
              <a:rPr lang="en-US" sz="1200" b="1" i="0" kern="1200" dirty="0">
                <a:solidFill>
                  <a:schemeClr val="tx1"/>
                </a:solidFill>
                <a:effectLst/>
                <a:latin typeface="+mn-lt"/>
                <a:ea typeface="+mn-ea"/>
                <a:cs typeface="+mn-cs"/>
              </a:rPr>
              <a:t> are used for measuring the degree of dissimilarity between observations as a function of distance.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32</a:t>
            </a:fld>
            <a:endParaRPr lang="nb-NO"/>
          </a:p>
        </p:txBody>
      </p:sp>
      <p:sp>
        <p:nvSpPr>
          <p:cNvPr id="5" name="Date Placeholder 4">
            <a:extLst>
              <a:ext uri="{FF2B5EF4-FFF2-40B4-BE49-F238E27FC236}">
                <a16:creationId xmlns:a16="http://schemas.microsoft.com/office/drawing/2014/main" id="{A6E897B6-B9D9-0F6C-3ED7-2487758CF019}"/>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349811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Semivariograms</a:t>
            </a:r>
            <a:r>
              <a:rPr lang="en-US" sz="1200" b="1" i="0" kern="1200" dirty="0">
                <a:solidFill>
                  <a:schemeClr val="tx1"/>
                </a:solidFill>
                <a:effectLst/>
                <a:latin typeface="+mn-lt"/>
                <a:ea typeface="+mn-ea"/>
                <a:cs typeface="+mn-cs"/>
              </a:rPr>
              <a:t> are used for measuring the degree of dissimilarity between observations as a function of distance.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large values of the lag, </a:t>
            </a:r>
            <a:r>
              <a:rPr lang="en-US" sz="1200" b="1" i="0" kern="1200" dirty="0">
                <a:solidFill>
                  <a:schemeClr val="tx1"/>
                </a:solidFill>
                <a:effectLst/>
                <a:latin typeface="+mn-lt"/>
                <a:ea typeface="+mn-ea"/>
                <a:cs typeface="+mn-cs"/>
              </a:rPr>
              <a:t>h, </a:t>
            </a:r>
            <a:r>
              <a:rPr lang="en-US" sz="1200" b="0" i="0" kern="1200" dirty="0">
                <a:solidFill>
                  <a:schemeClr val="tx1"/>
                </a:solidFill>
                <a:effectLst/>
                <a:latin typeface="+mn-lt"/>
                <a:ea typeface="+mn-ea"/>
                <a:cs typeface="+mn-cs"/>
              </a:rPr>
              <a:t>it levels off. This horizontal part is known as the </a:t>
            </a:r>
            <a:r>
              <a:rPr lang="en-US" sz="1200" b="1" i="0" kern="1200" dirty="0">
                <a:solidFill>
                  <a:schemeClr val="tx1"/>
                </a:solidFill>
                <a:effectLst/>
                <a:latin typeface="+mn-lt"/>
                <a:ea typeface="+mn-ea"/>
                <a:cs typeface="+mn-cs"/>
              </a:rPr>
              <a:t>sill</a:t>
            </a:r>
            <a:r>
              <a:rPr lang="en-US" sz="1200" b="0" i="0" kern="1200" dirty="0">
                <a:solidFill>
                  <a:schemeClr val="tx1"/>
                </a:solidFill>
                <a:effectLst/>
                <a:latin typeface="+mn-lt"/>
                <a:ea typeface="+mn-ea"/>
                <a:cs typeface="+mn-cs"/>
              </a:rPr>
              <a:t>; it implies that at these values of the lag there is no spatial dependence between the data points…</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nugget</a:t>
            </a:r>
            <a:r>
              <a:rPr lang="en-US" sz="1200" b="0" i="0" kern="1200" dirty="0">
                <a:solidFill>
                  <a:schemeClr val="tx1"/>
                </a:solidFill>
                <a:effectLst/>
                <a:latin typeface="+mn-lt"/>
                <a:ea typeface="+mn-ea"/>
                <a:cs typeface="+mn-cs"/>
              </a:rPr>
              <a:t>, the </a:t>
            </a:r>
            <a:r>
              <a:rPr lang="en-US" sz="1200" b="0" i="1" kern="1200" dirty="0">
                <a:solidFill>
                  <a:schemeClr val="tx1"/>
                </a:solidFill>
                <a:effectLst/>
                <a:latin typeface="+mn-lt"/>
                <a:ea typeface="+mn-ea"/>
                <a:cs typeface="+mn-cs"/>
              </a:rPr>
              <a:t>sill</a:t>
            </a:r>
            <a:r>
              <a:rPr lang="en-US" sz="1200" b="0" i="0" kern="1200" dirty="0">
                <a:solidFill>
                  <a:schemeClr val="tx1"/>
                </a:solidFill>
                <a:effectLst/>
                <a:latin typeface="+mn-lt"/>
                <a:ea typeface="+mn-ea"/>
                <a:cs typeface="+mn-cs"/>
              </a:rPr>
              <a:t> and the </a:t>
            </a:r>
            <a:r>
              <a:rPr lang="en-US" sz="1200" b="0" i="1" kern="1200" dirty="0">
                <a:solidFill>
                  <a:schemeClr val="tx1"/>
                </a:solidFill>
                <a:effectLst/>
                <a:latin typeface="+mn-lt"/>
                <a:ea typeface="+mn-ea"/>
                <a:cs typeface="+mn-cs"/>
              </a:rPr>
              <a:t>range</a:t>
            </a:r>
            <a:r>
              <a:rPr lang="en-US" sz="1200" b="0" i="0" kern="1200" dirty="0">
                <a:solidFill>
                  <a:schemeClr val="tx1"/>
                </a:solidFill>
                <a:effectLst/>
                <a:latin typeface="+mn-lt"/>
                <a:ea typeface="+mn-ea"/>
                <a:cs typeface="+mn-cs"/>
              </a:rPr>
              <a:t> parameters are often used to describe variograms:</a:t>
            </a:r>
          </a:p>
          <a:p>
            <a:r>
              <a:rPr lang="en-US" sz="1200" dirty="0">
                <a:solidFill>
                  <a:srgbClr val="777777"/>
                </a:solidFill>
                <a:latin typeface="Yu Gothic UI" panose="020B0500000000000000" pitchFamily="34" charset="-128"/>
                <a:ea typeface="Yu Gothic UI" panose="020B0500000000000000" pitchFamily="34" charset="-128"/>
              </a:rPr>
              <a:t>Graphical description of the range, sill and nugget parameters in a </a:t>
            </a:r>
            <a:r>
              <a:rPr lang="en-US" sz="1200" dirty="0" err="1">
                <a:solidFill>
                  <a:srgbClr val="777777"/>
                </a:solidFill>
                <a:latin typeface="Yu Gothic UI" panose="020B0500000000000000" pitchFamily="34" charset="-128"/>
                <a:ea typeface="Yu Gothic UI" panose="020B0500000000000000" pitchFamily="34" charset="-128"/>
              </a:rPr>
              <a:t>variogram</a:t>
            </a:r>
            <a:r>
              <a:rPr lang="en-US" sz="1200" dirty="0">
                <a:solidFill>
                  <a:srgbClr val="777777"/>
                </a:solidFill>
                <a:latin typeface="Yu Gothic UI" panose="020B0500000000000000" pitchFamily="34" charset="-128"/>
                <a:ea typeface="Yu Gothic UI" panose="020B0500000000000000" pitchFamily="34" charset="-128"/>
              </a:rPr>
              <a:t> model.</a:t>
            </a:r>
            <a:endParaRPr lang="en-US" sz="1200" b="0" i="0" kern="1200" dirty="0">
              <a:solidFill>
                <a:schemeClr val="tx1"/>
              </a:solidFill>
              <a:effectLst/>
              <a:latin typeface="+mn-lt"/>
              <a:ea typeface="+mn-ea"/>
              <a:cs typeface="+mn-cs"/>
            </a:endParaRPr>
          </a:p>
          <a:p>
            <a:r>
              <a:rPr lang="en-US" sz="1200" b="1" i="1" kern="1200" dirty="0">
                <a:solidFill>
                  <a:schemeClr val="tx1"/>
                </a:solidFill>
                <a:effectLst/>
                <a:latin typeface="+mn-lt"/>
                <a:ea typeface="+mn-ea"/>
                <a:cs typeface="+mn-cs"/>
              </a:rPr>
              <a:t>nugget</a:t>
            </a:r>
            <a:r>
              <a:rPr lang="en-US" sz="1200" b="0" i="0" kern="1200" dirty="0">
                <a:solidFill>
                  <a:schemeClr val="tx1"/>
                </a:solidFill>
                <a:effectLst/>
                <a:latin typeface="+mn-lt"/>
                <a:ea typeface="+mn-ea"/>
                <a:cs typeface="+mn-cs"/>
              </a:rPr>
              <a:t>: The random error process indicated by the height of the jump of the </a:t>
            </a:r>
            <a:r>
              <a:rPr lang="en-US" sz="1200" b="0" i="0" kern="1200" dirty="0" err="1">
                <a:solidFill>
                  <a:schemeClr val="tx1"/>
                </a:solidFill>
                <a:effectLst/>
                <a:latin typeface="+mn-lt"/>
                <a:ea typeface="+mn-ea"/>
                <a:cs typeface="+mn-cs"/>
              </a:rPr>
              <a:t>semivariogram</a:t>
            </a:r>
            <a:r>
              <a:rPr lang="en-US" sz="1200" b="0" i="0" kern="1200" dirty="0">
                <a:solidFill>
                  <a:schemeClr val="tx1"/>
                </a:solidFill>
                <a:effectLst/>
                <a:latin typeface="+mn-lt"/>
                <a:ea typeface="+mn-ea"/>
                <a:cs typeface="+mn-cs"/>
              </a:rPr>
              <a:t> at the discontinuity at the origin.</a:t>
            </a:r>
          </a:p>
          <a:p>
            <a:r>
              <a:rPr lang="en-US" sz="1200" b="1" i="1" kern="1200" dirty="0">
                <a:solidFill>
                  <a:schemeClr val="tx1"/>
                </a:solidFill>
                <a:effectLst/>
                <a:latin typeface="+mn-lt"/>
                <a:ea typeface="+mn-ea"/>
                <a:cs typeface="+mn-cs"/>
              </a:rPr>
              <a:t>sill</a:t>
            </a:r>
            <a:r>
              <a:rPr lang="en-US" sz="1200" b="0" i="0" kern="1200" dirty="0">
                <a:solidFill>
                  <a:schemeClr val="tx1"/>
                </a:solidFill>
                <a:effectLst/>
                <a:latin typeface="+mn-lt"/>
                <a:ea typeface="+mn-ea"/>
                <a:cs typeface="+mn-cs"/>
              </a:rPr>
              <a:t>: The limit of the </a:t>
            </a:r>
            <a:r>
              <a:rPr lang="en-US" sz="1200" b="0" i="0" kern="1200" dirty="0" err="1">
                <a:solidFill>
                  <a:schemeClr val="tx1"/>
                </a:solidFill>
                <a:effectLst/>
                <a:latin typeface="+mn-lt"/>
                <a:ea typeface="+mn-ea"/>
                <a:cs typeface="+mn-cs"/>
              </a:rPr>
              <a:t>variogram</a:t>
            </a:r>
            <a:r>
              <a:rPr lang="en-US" sz="1200" b="0" i="0" kern="1200" dirty="0">
                <a:solidFill>
                  <a:schemeClr val="tx1"/>
                </a:solidFill>
                <a:effectLst/>
                <a:latin typeface="+mn-lt"/>
                <a:ea typeface="+mn-ea"/>
                <a:cs typeface="+mn-cs"/>
              </a:rPr>
              <a:t> tending to infinity lag distances.</a:t>
            </a:r>
          </a:p>
          <a:p>
            <a:r>
              <a:rPr lang="en-US" sz="1200" b="1" i="1" kern="1200" dirty="0">
                <a:solidFill>
                  <a:schemeClr val="tx1"/>
                </a:solidFill>
                <a:effectLst/>
                <a:latin typeface="+mn-lt"/>
                <a:ea typeface="+mn-ea"/>
                <a:cs typeface="+mn-cs"/>
              </a:rPr>
              <a:t>range</a:t>
            </a:r>
            <a:r>
              <a:rPr lang="en-US" sz="1200" b="0" i="0" kern="1200" dirty="0">
                <a:solidFill>
                  <a:schemeClr val="tx1"/>
                </a:solidFill>
                <a:effectLst/>
                <a:latin typeface="+mn-lt"/>
                <a:ea typeface="+mn-ea"/>
                <a:cs typeface="+mn-cs"/>
              </a:rPr>
              <a:t>: The distance in which the difference of the variogram from the sill becomes negligible.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distance separating an unvisited site from a data point is greater than the </a:t>
            </a:r>
            <a:r>
              <a:rPr lang="en-US" sz="1200" b="1" i="0" kern="1200" dirty="0">
                <a:solidFill>
                  <a:schemeClr val="tx1"/>
                </a:solidFill>
                <a:effectLst/>
                <a:latin typeface="+mn-lt"/>
                <a:ea typeface="+mn-ea"/>
                <a:cs typeface="+mn-cs"/>
              </a:rPr>
              <a:t>range</a:t>
            </a:r>
            <a:r>
              <a:rPr lang="en-US" sz="1200" b="0" i="0" kern="1200" dirty="0">
                <a:solidFill>
                  <a:schemeClr val="tx1"/>
                </a:solidFill>
                <a:effectLst/>
                <a:latin typeface="+mn-lt"/>
                <a:ea typeface="+mn-ea"/>
                <a:cs typeface="+mn-cs"/>
              </a:rPr>
              <a:t>, then that data point can make no useful contribution to the interpolation; it is too far away.</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Semivariogram - a graph of how </a:t>
            </a:r>
            <a:r>
              <a:rPr lang="en-US" sz="1200" b="0" i="0" kern="1200" dirty="0" err="1">
                <a:solidFill>
                  <a:schemeClr val="tx1"/>
                </a:solidFill>
                <a:effectLst/>
                <a:latin typeface="+mn-lt"/>
                <a:ea typeface="+mn-ea"/>
                <a:cs typeface="+mn-cs"/>
              </a:rPr>
              <a:t>semivariance</a:t>
            </a:r>
            <a:r>
              <a:rPr lang="en-US"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gamma</a:t>
            </a:r>
            <a:r>
              <a:rPr lang="en-US" sz="1200" b="0" i="0" kern="1200" dirty="0">
                <a:solidFill>
                  <a:schemeClr val="tx1"/>
                </a:solidFill>
                <a:effectLst/>
                <a:latin typeface="+mn-lt"/>
                <a:ea typeface="+mn-ea"/>
                <a:cs typeface="+mn-cs"/>
              </a:rPr>
              <a:t>) changes as the distance between observations changes.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partial sill</a:t>
            </a:r>
            <a:r>
              <a:rPr lang="en-US" sz="1200" b="0" i="0" kern="1200" dirty="0">
                <a:solidFill>
                  <a:schemeClr val="tx1"/>
                </a:solidFill>
                <a:effectLst/>
                <a:latin typeface="+mn-lt"/>
                <a:ea typeface="+mn-ea"/>
                <a:cs typeface="+mn-cs"/>
              </a:rPr>
              <a:t> is the vertical distance between the nugget and the part of the curve that levels off</a:t>
            </a:r>
            <a:r>
              <a:rPr lang="en-US" sz="1200" b="1" i="0" kern="1200" dirty="0">
                <a:solidFill>
                  <a:schemeClr val="tx1"/>
                </a:solidFill>
                <a:effectLst/>
                <a:latin typeface="+mn-lt"/>
                <a:ea typeface="+mn-ea"/>
                <a:cs typeface="+mn-cs"/>
              </a:rPr>
              <a:t>. If the </a:t>
            </a:r>
            <a:r>
              <a:rPr lang="en-US" sz="1200" b="1" i="0" kern="1200" dirty="0" err="1">
                <a:solidFill>
                  <a:schemeClr val="tx1"/>
                </a:solidFill>
                <a:effectLst/>
                <a:latin typeface="+mn-lt"/>
                <a:ea typeface="+mn-ea"/>
                <a:cs typeface="+mn-cs"/>
              </a:rPr>
              <a:t>variogram</a:t>
            </a:r>
            <a:r>
              <a:rPr lang="en-US" sz="1200" b="1" i="0" kern="1200" dirty="0">
                <a:solidFill>
                  <a:schemeClr val="tx1"/>
                </a:solidFill>
                <a:effectLst/>
                <a:latin typeface="+mn-lt"/>
                <a:ea typeface="+mn-ea"/>
                <a:cs typeface="+mn-cs"/>
              </a:rPr>
              <a:t> approaches 0 on the y-axis, then the nugget is 0 and the </a:t>
            </a:r>
            <a:r>
              <a:rPr lang="en-US" sz="1200" b="1" i="1" kern="1200" dirty="0">
                <a:solidFill>
                  <a:schemeClr val="tx1"/>
                </a:solidFill>
                <a:effectLst/>
                <a:latin typeface="+mn-lt"/>
                <a:ea typeface="+mn-ea"/>
                <a:cs typeface="+mn-cs"/>
              </a:rPr>
              <a:t>partial sill</a:t>
            </a:r>
            <a:r>
              <a:rPr lang="en-US" sz="1200" b="1" i="0" kern="1200" dirty="0">
                <a:solidFill>
                  <a:schemeClr val="tx1"/>
                </a:solidFill>
                <a:effectLst/>
                <a:latin typeface="+mn-lt"/>
                <a:ea typeface="+mn-ea"/>
                <a:cs typeface="+mn-cs"/>
              </a:rPr>
              <a:t> is simply referred to as the sill</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distance along the x axis where the curve levels off is referred to as the </a:t>
            </a:r>
            <a:r>
              <a:rPr lang="en-US" sz="1200" b="0" i="1" kern="1200" dirty="0">
                <a:solidFill>
                  <a:schemeClr val="tx1"/>
                </a:solidFill>
                <a:effectLst/>
                <a:latin typeface="+mn-lt"/>
                <a:ea typeface="+mn-ea"/>
                <a:cs typeface="+mn-cs"/>
              </a:rPr>
              <a:t>range</a:t>
            </a: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the </a:t>
            </a:r>
            <a:r>
              <a:rPr lang="en-US" sz="1200" b="1" i="0" kern="1200" dirty="0">
                <a:solidFill>
                  <a:schemeClr val="tx1"/>
                </a:solidFill>
                <a:effectLst/>
                <a:latin typeface="+mn-lt"/>
                <a:ea typeface="+mn-ea"/>
                <a:cs typeface="+mn-cs"/>
              </a:rPr>
              <a:t>nugget</a:t>
            </a:r>
            <a:r>
              <a:rPr lang="en-US" sz="1200" b="0" i="0" kern="1200" dirty="0">
                <a:solidFill>
                  <a:schemeClr val="tx1"/>
                </a:solidFill>
                <a:effectLst/>
                <a:latin typeface="+mn-lt"/>
                <a:ea typeface="+mn-ea"/>
                <a:cs typeface="+mn-cs"/>
              </a:rPr>
              <a:t> variance c</a:t>
            </a:r>
            <a:r>
              <a:rPr lang="en-US" sz="1200" b="0" i="0" kern="1200" baseline="-25000" dirty="0">
                <a:solidFill>
                  <a:schemeClr val="tx1"/>
                </a:solidFill>
                <a:effectLst/>
                <a:latin typeface="+mn-lt"/>
                <a:ea typeface="+mn-ea"/>
                <a:cs typeface="+mn-cs"/>
              </a:rPr>
              <a:t>o </a:t>
            </a:r>
            <a:r>
              <a:rPr lang="en-US" sz="1200" b="0" i="0" kern="1200" baseline="0" dirty="0">
                <a:solidFill>
                  <a:schemeClr val="tx1"/>
                </a:solidFill>
                <a:effectLst/>
                <a:latin typeface="+mn-lt"/>
                <a:ea typeface="+mn-ea"/>
                <a:cs typeface="+mn-cs"/>
              </a:rPr>
              <a:t>so dominates the local variation that the experimental variogram shows no tendency to diminish as </a:t>
            </a:r>
            <a:r>
              <a:rPr lang="en-US" sz="1200" b="1" i="0" kern="1200" baseline="0" dirty="0">
                <a:solidFill>
                  <a:schemeClr val="tx1"/>
                </a:solidFill>
                <a:effectLst/>
                <a:latin typeface="+mn-lt"/>
                <a:ea typeface="+mn-ea"/>
                <a:cs typeface="+mn-cs"/>
              </a:rPr>
              <a:t>h </a:t>
            </a:r>
            <a:r>
              <a:rPr lang="en-US" sz="1200" b="0" i="0" kern="1200" baseline="0" dirty="0">
                <a:solidFill>
                  <a:schemeClr val="tx1"/>
                </a:solidFill>
                <a:effectLst/>
                <a:latin typeface="+mn-lt"/>
                <a:ea typeface="+mn-ea"/>
                <a:cs typeface="+mn-cs"/>
              </a:rPr>
              <a:t>-&gt; 0, the interpretation is that the data are </a:t>
            </a:r>
            <a:r>
              <a:rPr lang="en-US" sz="1200" b="1" i="0" kern="1200" baseline="0" dirty="0">
                <a:solidFill>
                  <a:schemeClr val="tx1"/>
                </a:solidFill>
                <a:effectLst/>
                <a:latin typeface="+mn-lt"/>
                <a:ea typeface="+mn-ea"/>
                <a:cs typeface="+mn-cs"/>
              </a:rPr>
              <a:t>so noisy </a:t>
            </a:r>
            <a:r>
              <a:rPr lang="en-US" sz="1200" b="0" i="0" kern="1200" baseline="0" dirty="0">
                <a:solidFill>
                  <a:schemeClr val="tx1"/>
                </a:solidFill>
                <a:effectLst/>
                <a:latin typeface="+mn-lt"/>
                <a:ea typeface="+mn-ea"/>
                <a:cs typeface="+mn-cs"/>
              </a:rPr>
              <a:t>that </a:t>
            </a:r>
            <a:r>
              <a:rPr lang="en-US" sz="1200" b="1" i="0" kern="1200" baseline="0" dirty="0">
                <a:solidFill>
                  <a:schemeClr val="tx1"/>
                </a:solidFill>
                <a:effectLst/>
                <a:latin typeface="+mn-lt"/>
                <a:ea typeface="+mn-ea"/>
                <a:cs typeface="+mn-cs"/>
              </a:rPr>
              <a:t>interpolation is not sensible</a:t>
            </a:r>
            <a:r>
              <a:rPr lang="en-US" sz="1200" b="0" i="0" kern="1200" baseline="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The </a:t>
            </a:r>
            <a:r>
              <a:rPr lang="en-US" sz="1200" b="1" i="0" kern="1200" baseline="0" dirty="0">
                <a:solidFill>
                  <a:schemeClr val="tx1"/>
                </a:solidFill>
                <a:effectLst/>
                <a:latin typeface="+mn-lt"/>
                <a:ea typeface="+mn-ea"/>
                <a:cs typeface="+mn-cs"/>
              </a:rPr>
              <a:t>range</a:t>
            </a:r>
            <a:r>
              <a:rPr lang="en-US" sz="1200" b="0" i="0" kern="1200" baseline="0" dirty="0">
                <a:solidFill>
                  <a:schemeClr val="tx1"/>
                </a:solidFill>
                <a:effectLst/>
                <a:latin typeface="+mn-lt"/>
                <a:ea typeface="+mn-ea"/>
                <a:cs typeface="+mn-cs"/>
              </a:rPr>
              <a:t> of the variogram provides clear information about </a:t>
            </a:r>
            <a:r>
              <a:rPr lang="en-US" sz="1200" b="1" i="0" kern="1200" baseline="0" dirty="0">
                <a:solidFill>
                  <a:schemeClr val="tx1"/>
                </a:solidFill>
                <a:effectLst/>
                <a:latin typeface="+mn-lt"/>
                <a:ea typeface="+mn-ea"/>
                <a:cs typeface="+mn-cs"/>
              </a:rPr>
              <a:t>the size of the search window </a:t>
            </a:r>
            <a:r>
              <a:rPr lang="en-US" sz="1200" b="0" i="0" kern="1200" baseline="0" dirty="0">
                <a:solidFill>
                  <a:schemeClr val="tx1"/>
                </a:solidFill>
                <a:effectLst/>
                <a:latin typeface="+mn-lt"/>
                <a:ea typeface="+mn-ea"/>
                <a:cs typeface="+mn-cs"/>
              </a:rPr>
              <a:t>that should be used. If all data points are further away than the range, the best estimate is the general mean.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If the </a:t>
            </a:r>
            <a:r>
              <a:rPr lang="en-US" sz="1200" b="1" i="0" kern="1200" baseline="0" dirty="0">
                <a:solidFill>
                  <a:schemeClr val="tx1"/>
                </a:solidFill>
                <a:effectLst/>
                <a:latin typeface="+mn-lt"/>
                <a:ea typeface="+mn-ea"/>
                <a:cs typeface="+mn-cs"/>
              </a:rPr>
              <a:t>range </a:t>
            </a:r>
            <a:r>
              <a:rPr lang="en-US" sz="1200" b="0" i="0" kern="1200" baseline="0" dirty="0">
                <a:solidFill>
                  <a:schemeClr val="tx1"/>
                </a:solidFill>
                <a:effectLst/>
                <a:latin typeface="+mn-lt"/>
                <a:ea typeface="+mn-ea"/>
                <a:cs typeface="+mn-cs"/>
              </a:rPr>
              <a:t>is large, then long-range variation dominates: if it is small, then the major variation occurs over short distances.</a:t>
            </a:r>
            <a:endParaRPr lang="en-US" sz="1200" b="1" i="0" kern="1200" baseline="-250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33</a:t>
            </a:fld>
            <a:endParaRPr lang="nb-NO"/>
          </a:p>
        </p:txBody>
      </p:sp>
      <p:sp>
        <p:nvSpPr>
          <p:cNvPr id="5" name="Date Placeholder 4">
            <a:extLst>
              <a:ext uri="{FF2B5EF4-FFF2-40B4-BE49-F238E27FC236}">
                <a16:creationId xmlns:a16="http://schemas.microsoft.com/office/drawing/2014/main" id="{1AC11D69-B884-7B07-1CEE-826556B8F6C0}"/>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4278624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Many interpolation methods exist.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are quite flexible and can accommodate different aspects of the sample data. Others are more restrictive and require that the data meet specific conditions. </a:t>
            </a:r>
            <a:endParaRPr lang="nb-NO" altLang="nb-NO"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7</a:t>
            </a:fld>
            <a:endParaRPr lang="nb-NO"/>
          </a:p>
        </p:txBody>
      </p:sp>
      <p:sp>
        <p:nvSpPr>
          <p:cNvPr id="5" name="Date Placeholder 4">
            <a:extLst>
              <a:ext uri="{FF2B5EF4-FFF2-40B4-BE49-F238E27FC236}">
                <a16:creationId xmlns:a16="http://schemas.microsoft.com/office/drawing/2014/main" id="{C96F8524-1E4E-2B12-59CF-292B4823A4D2}"/>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758842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 Kriging interpolation, we focus on the spatial relationship between location attribute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specifically, we are interested in how </a:t>
            </a:r>
            <a:r>
              <a:rPr lang="en-US" sz="1200" b="1" i="0" kern="1200" dirty="0">
                <a:solidFill>
                  <a:schemeClr val="tx1"/>
                </a:solidFill>
                <a:effectLst/>
                <a:latin typeface="+mn-lt"/>
                <a:ea typeface="+mn-ea"/>
                <a:cs typeface="+mn-cs"/>
              </a:rPr>
              <a:t>these attribute values (precipitation residuals in our working example) vary as the distance between location point pairs increases.</a:t>
            </a:r>
          </a:p>
          <a:p>
            <a:r>
              <a:rPr lang="en-US" sz="1200" b="0" i="0" kern="1200" dirty="0">
                <a:solidFill>
                  <a:schemeClr val="tx1"/>
                </a:solidFill>
                <a:effectLst/>
                <a:latin typeface="+mn-lt"/>
                <a:ea typeface="+mn-ea"/>
                <a:cs typeface="+mn-cs"/>
              </a:rPr>
              <a:t>Example with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meteorological stations</a:t>
            </a:r>
          </a:p>
          <a:p>
            <a:r>
              <a:rPr lang="en-US" sz="1200" b="0" i="0" kern="1200" dirty="0">
                <a:solidFill>
                  <a:schemeClr val="tx1"/>
                </a:solidFill>
                <a:effectLst/>
                <a:latin typeface="+mn-lt"/>
                <a:ea typeface="+mn-ea"/>
                <a:cs typeface="+mn-cs"/>
              </a:rPr>
              <a:t>We can compute the difference, γ, in precipitation values by squaring their differences then dividing by 2.</a:t>
            </a:r>
          </a:p>
          <a:p>
            <a:r>
              <a:rPr lang="en-US" sz="1200" b="0" i="0" kern="1200" dirty="0">
                <a:solidFill>
                  <a:schemeClr val="tx1"/>
                </a:solidFill>
                <a:effectLst/>
                <a:latin typeface="+mn-lt"/>
                <a:ea typeface="+mn-ea"/>
                <a:cs typeface="+mn-cs"/>
              </a:rPr>
              <a:t>For example, if we take two meteorological stations (one whose de-trended precipitation value is -1.2 and the other whose value is 1.6),</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34</a:t>
            </a:fld>
            <a:endParaRPr lang="nb-NO"/>
          </a:p>
        </p:txBody>
      </p:sp>
      <p:sp>
        <p:nvSpPr>
          <p:cNvPr id="5" name="Date Placeholder 4">
            <a:extLst>
              <a:ext uri="{FF2B5EF4-FFF2-40B4-BE49-F238E27FC236}">
                <a16:creationId xmlns:a16="http://schemas.microsoft.com/office/drawing/2014/main" id="{6DA23A22-5DE5-48F1-6999-E72790A11141}"/>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216211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Example with</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meteorological stations</a:t>
            </a:r>
          </a:p>
          <a:p>
            <a:r>
              <a:rPr lang="en-US" sz="1200" b="1" i="0" kern="1200" dirty="0">
                <a:solidFill>
                  <a:schemeClr val="tx1"/>
                </a:solidFill>
                <a:effectLst/>
                <a:latin typeface="+mn-lt"/>
                <a:ea typeface="+mn-ea"/>
                <a:cs typeface="+mn-cs"/>
              </a:rPr>
              <a:t>The red point in the plot is the value computed in the above example. </a:t>
            </a:r>
          </a:p>
          <a:p>
            <a:r>
              <a:rPr lang="en-US" sz="1200" b="0" i="0" kern="1200" dirty="0">
                <a:solidFill>
                  <a:schemeClr val="tx1"/>
                </a:solidFill>
                <a:effectLst/>
                <a:latin typeface="+mn-lt"/>
                <a:ea typeface="+mn-ea"/>
                <a:cs typeface="+mn-cs"/>
              </a:rPr>
              <a:t>The distance separating those two points is about 209 km. This value is mapped in </a:t>
            </a:r>
            <a:r>
              <a:rPr lang="en-US" sz="1200" b="0" i="0" u="none" strike="noStrike" kern="1200" dirty="0">
                <a:solidFill>
                  <a:schemeClr val="tx1"/>
                </a:solidFill>
                <a:effectLst/>
                <a:latin typeface="+mn-lt"/>
                <a:ea typeface="+mn-ea"/>
                <a:cs typeface="+mn-cs"/>
                <a:hlinkClick r:id="rId3"/>
              </a:rPr>
              <a:t>14.12</a:t>
            </a:r>
            <a:r>
              <a:rPr lang="en-US" sz="1200" b="0" i="0" kern="1200" dirty="0">
                <a:solidFill>
                  <a:schemeClr val="tx1"/>
                </a:solidFill>
                <a:effectLst/>
                <a:latin typeface="+mn-lt"/>
                <a:ea typeface="+mn-ea"/>
                <a:cs typeface="+mn-cs"/>
              </a:rPr>
              <a:t> as a red dot.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It</a:t>
            </a:r>
            <a:r>
              <a:rPr lang="en-US" sz="1200" b="1" i="0" kern="1200" baseline="0" dirty="0">
                <a:solidFill>
                  <a:schemeClr val="tx1"/>
                </a:solidFill>
                <a:effectLst/>
                <a:latin typeface="+mn-lt"/>
                <a:ea typeface="+mn-ea"/>
                <a:cs typeface="+mn-cs"/>
              </a:rPr>
              <a:t> is called </a:t>
            </a:r>
            <a:r>
              <a:rPr lang="en-US" sz="1200" b="1" i="1" kern="1200" dirty="0">
                <a:solidFill>
                  <a:schemeClr val="tx1"/>
                </a:solidFill>
                <a:effectLst/>
                <a:latin typeface="+mn-lt"/>
                <a:ea typeface="+mn-ea"/>
                <a:cs typeface="+mn-cs"/>
              </a:rPr>
              <a:t>experimental</a:t>
            </a:r>
            <a:r>
              <a:rPr lang="en-US" sz="1200" b="1" i="0" kern="1200" dirty="0">
                <a:solidFill>
                  <a:schemeClr val="tx1"/>
                </a:solidFill>
                <a:effectLst/>
                <a:latin typeface="+mn-lt"/>
                <a:ea typeface="+mn-ea"/>
                <a:cs typeface="+mn-cs"/>
              </a:rPr>
              <a:t> because the points we are working with are just samples of some continuous field whose spatial variation we are attempting to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above plot is called an </a:t>
            </a:r>
            <a:r>
              <a:rPr lang="en-US" sz="1200" b="1" i="0" kern="1200" dirty="0">
                <a:solidFill>
                  <a:schemeClr val="tx1"/>
                </a:solidFill>
                <a:effectLst/>
                <a:latin typeface="+mn-lt"/>
                <a:ea typeface="+mn-ea"/>
                <a:cs typeface="+mn-cs"/>
              </a:rPr>
              <a:t>experimental </a:t>
            </a:r>
            <a:r>
              <a:rPr lang="en-US" sz="1200" b="1" i="0" kern="1200" dirty="0" err="1">
                <a:solidFill>
                  <a:schemeClr val="tx1"/>
                </a:solidFill>
                <a:effectLst/>
                <a:latin typeface="+mn-lt"/>
                <a:ea typeface="+mn-ea"/>
                <a:cs typeface="+mn-cs"/>
              </a:rPr>
              <a:t>semivariogram</a:t>
            </a:r>
            <a:r>
              <a:rPr lang="en-US" sz="1200" b="0" i="0" kern="1200" dirty="0">
                <a:solidFill>
                  <a:schemeClr val="tx1"/>
                </a:solidFill>
                <a:effectLst/>
                <a:latin typeface="+mn-lt"/>
                <a:ea typeface="+mn-ea"/>
                <a:cs typeface="+mn-cs"/>
              </a:rPr>
              <a:t> cloud plot (also referred to as an experimental </a:t>
            </a:r>
            <a:r>
              <a:rPr lang="en-US" sz="1200" b="1" i="0" kern="1200" dirty="0" err="1">
                <a:solidFill>
                  <a:schemeClr val="tx1"/>
                </a:solidFill>
                <a:effectLst/>
                <a:latin typeface="+mn-lt"/>
                <a:ea typeface="+mn-ea"/>
                <a:cs typeface="+mn-cs"/>
              </a:rPr>
              <a:t>variogram</a:t>
            </a:r>
            <a:r>
              <a:rPr lang="en-US" sz="1200" b="0" i="0" kern="1200" dirty="0">
                <a:solidFill>
                  <a:schemeClr val="tx1"/>
                </a:solidFill>
                <a:effectLst/>
                <a:latin typeface="+mn-lt"/>
                <a:ea typeface="+mn-ea"/>
                <a:cs typeface="+mn-cs"/>
              </a:rPr>
              <a:t> cloud plot). </a:t>
            </a:r>
          </a:p>
          <a:p>
            <a:r>
              <a:rPr lang="en-US" sz="1200" b="0" i="0" kern="1200" dirty="0">
                <a:solidFill>
                  <a:schemeClr val="tx1"/>
                </a:solidFill>
                <a:effectLst/>
                <a:latin typeface="+mn-lt"/>
                <a:ea typeface="+mn-ea"/>
                <a:cs typeface="+mn-cs"/>
              </a:rPr>
              <a:t>The terms </a:t>
            </a:r>
            <a:r>
              <a:rPr lang="en-US" sz="1200" b="0" i="0" kern="1200" dirty="0" err="1">
                <a:solidFill>
                  <a:schemeClr val="tx1"/>
                </a:solidFill>
                <a:effectLst/>
                <a:latin typeface="+mn-lt"/>
                <a:ea typeface="+mn-ea"/>
                <a:cs typeface="+mn-cs"/>
              </a:rPr>
              <a:t>semivariogram</a:t>
            </a:r>
            <a:r>
              <a:rPr lang="en-US" sz="1200" b="0" i="0" kern="1200" dirty="0">
                <a:solidFill>
                  <a:schemeClr val="tx1"/>
                </a:solidFill>
                <a:effectLst/>
                <a:latin typeface="+mn-lt"/>
                <a:ea typeface="+mn-ea"/>
                <a:cs typeface="+mn-cs"/>
              </a:rPr>
              <a:t> and variogram are often used interchangeably (BUT WHY?) in </a:t>
            </a:r>
            <a:r>
              <a:rPr lang="en-US" sz="1200" b="0" i="0" kern="1200" dirty="0" err="1">
                <a:solidFill>
                  <a:schemeClr val="tx1"/>
                </a:solidFill>
                <a:effectLst/>
                <a:latin typeface="+mn-lt"/>
                <a:ea typeface="+mn-ea"/>
                <a:cs typeface="+mn-cs"/>
              </a:rPr>
              <a:t>geostatistics</a:t>
            </a:r>
            <a:r>
              <a:rPr lang="en-US" sz="1200" b="0" i="0" kern="1200" dirty="0">
                <a:solidFill>
                  <a:schemeClr val="tx1"/>
                </a:solidFill>
                <a:effectLst/>
                <a:latin typeface="+mn-lt"/>
                <a:ea typeface="+mn-ea"/>
                <a:cs typeface="+mn-cs"/>
              </a:rPr>
              <a:t> (we’ll use the term variogram henceforth since this seems to be the term of choice in current literature). </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35</a:t>
            </a:fld>
            <a:endParaRPr lang="nb-NO"/>
          </a:p>
        </p:txBody>
      </p:sp>
      <p:sp>
        <p:nvSpPr>
          <p:cNvPr id="5" name="Date Placeholder 4">
            <a:extLst>
              <a:ext uri="{FF2B5EF4-FFF2-40B4-BE49-F238E27FC236}">
                <a16:creationId xmlns:a16="http://schemas.microsoft.com/office/drawing/2014/main" id="{30847152-4B26-365D-B60D-6730CC850046}"/>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422230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b="1" i="0" kern="1200" dirty="0">
                <a:solidFill>
                  <a:schemeClr val="tx1"/>
                </a:solidFill>
                <a:effectLst/>
                <a:latin typeface="+mn-lt"/>
                <a:ea typeface="+mn-ea"/>
                <a:cs typeface="+mn-cs"/>
              </a:rPr>
              <a:t>Sample </a:t>
            </a:r>
            <a:r>
              <a:rPr lang="nb-NO" sz="1200" b="1" i="0" kern="1200" dirty="0" err="1">
                <a:solidFill>
                  <a:schemeClr val="tx1"/>
                </a:solidFill>
                <a:effectLst/>
                <a:latin typeface="+mn-lt"/>
                <a:ea typeface="+mn-ea"/>
                <a:cs typeface="+mn-cs"/>
              </a:rPr>
              <a:t>Experimental</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Variogram</a:t>
            </a:r>
            <a:endParaRPr lang="nb-NO"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Cloud points can be difficult to interpret due to the sheer number of point pairs. </a:t>
            </a:r>
          </a:p>
          <a:p>
            <a:r>
              <a:rPr lang="en-US" sz="1200" b="0" i="0" kern="1200" dirty="0">
                <a:solidFill>
                  <a:schemeClr val="tx1"/>
                </a:solidFill>
                <a:effectLst/>
                <a:latin typeface="+mn-lt"/>
                <a:ea typeface="+mn-ea"/>
                <a:cs typeface="+mn-cs"/>
              </a:rPr>
              <a:t>A common approach to resolving </a:t>
            </a:r>
            <a:r>
              <a:rPr lang="en-US" sz="1200" b="1" i="0" kern="1200" dirty="0">
                <a:solidFill>
                  <a:schemeClr val="tx1"/>
                </a:solidFill>
                <a:effectLst/>
                <a:latin typeface="+mn-lt"/>
                <a:ea typeface="+mn-ea"/>
                <a:cs typeface="+mn-cs"/>
              </a:rPr>
              <a:t>this issue is to “bin” the cloud points into intervals called lags and to summarize the points within each interval. </a:t>
            </a:r>
          </a:p>
          <a:p>
            <a:r>
              <a:rPr lang="en-US" sz="1200" b="0" i="0" kern="1200" dirty="0">
                <a:solidFill>
                  <a:schemeClr val="tx1"/>
                </a:solidFill>
                <a:effectLst/>
                <a:latin typeface="+mn-lt"/>
                <a:ea typeface="+mn-ea"/>
                <a:cs typeface="+mn-cs"/>
              </a:rPr>
              <a:t>In the following plot, we split the data into </a:t>
            </a:r>
            <a:r>
              <a:rPr lang="en-US" sz="1200" b="1" i="0" kern="1200" dirty="0">
                <a:solidFill>
                  <a:schemeClr val="tx1"/>
                </a:solidFill>
                <a:effectLst/>
                <a:latin typeface="+mn-lt"/>
                <a:ea typeface="+mn-ea"/>
                <a:cs typeface="+mn-cs"/>
              </a:rPr>
              <a:t>15 bins then compute the average point value </a:t>
            </a:r>
            <a:r>
              <a:rPr lang="en-US" sz="1200" b="0" i="0" kern="1200" dirty="0">
                <a:solidFill>
                  <a:schemeClr val="tx1"/>
                </a:solidFill>
                <a:effectLst/>
                <a:latin typeface="+mn-lt"/>
                <a:ea typeface="+mn-ea"/>
                <a:cs typeface="+mn-cs"/>
              </a:rPr>
              <a:t>for each bin (displayed as red points in the plot). The red points that summarize the cloud are the </a:t>
            </a:r>
            <a:r>
              <a:rPr lang="en-US" sz="1200" b="1" i="0" kern="1200" dirty="0">
                <a:solidFill>
                  <a:schemeClr val="tx1"/>
                </a:solidFill>
                <a:effectLst/>
                <a:latin typeface="+mn-lt"/>
                <a:ea typeface="+mn-ea"/>
                <a:cs typeface="+mn-cs"/>
              </a:rPr>
              <a:t>sample experimental </a:t>
            </a:r>
            <a:r>
              <a:rPr lang="en-US" sz="1200" b="1" i="0" kern="1200" dirty="0" err="1">
                <a:solidFill>
                  <a:schemeClr val="tx1"/>
                </a:solidFill>
                <a:effectLst/>
                <a:latin typeface="+mn-lt"/>
                <a:ea typeface="+mn-ea"/>
                <a:cs typeface="+mn-cs"/>
              </a:rPr>
              <a:t>variogram</a:t>
            </a:r>
            <a:r>
              <a:rPr lang="en-US" sz="1200" b="1" i="0" kern="1200" dirty="0">
                <a:solidFill>
                  <a:schemeClr val="tx1"/>
                </a:solidFill>
                <a:effectLst/>
                <a:latin typeface="+mn-lt"/>
                <a:ea typeface="+mn-ea"/>
                <a:cs typeface="+mn-cs"/>
              </a:rPr>
              <a:t> estimates</a:t>
            </a:r>
            <a:r>
              <a:rPr lang="en-US" sz="1200" b="0" i="0" kern="1200" dirty="0">
                <a:solidFill>
                  <a:schemeClr val="tx1"/>
                </a:solidFill>
                <a:effectLst/>
                <a:latin typeface="+mn-lt"/>
                <a:ea typeface="+mn-ea"/>
                <a:cs typeface="+mn-cs"/>
              </a:rPr>
              <a:t> for each of the 15 distance bands and the plot is referred to as the </a:t>
            </a:r>
            <a:r>
              <a:rPr lang="en-US" sz="1200" b="1" i="0" kern="1200" dirty="0">
                <a:solidFill>
                  <a:schemeClr val="tx1"/>
                </a:solidFill>
                <a:effectLst/>
                <a:latin typeface="+mn-lt"/>
                <a:ea typeface="+mn-ea"/>
                <a:cs typeface="+mn-cs"/>
              </a:rPr>
              <a:t>sample experimental </a:t>
            </a:r>
            <a:r>
              <a:rPr lang="en-US" sz="1200" b="1" i="0" kern="1200" dirty="0" err="1">
                <a:solidFill>
                  <a:schemeClr val="tx1"/>
                </a:solidFill>
                <a:effectLst/>
                <a:latin typeface="+mn-lt"/>
                <a:ea typeface="+mn-ea"/>
                <a:cs typeface="+mn-cs"/>
              </a:rPr>
              <a:t>variogram</a:t>
            </a:r>
            <a:r>
              <a:rPr lang="en-US" sz="1200" b="0" i="0" kern="1200" dirty="0">
                <a:solidFill>
                  <a:schemeClr val="tx1"/>
                </a:solidFill>
                <a:effectLst/>
                <a:latin typeface="+mn-lt"/>
                <a:ea typeface="+mn-ea"/>
                <a:cs typeface="+mn-cs"/>
              </a:rPr>
              <a:t> plot.</a:t>
            </a:r>
            <a:endParaRPr lang="nb-NO"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36</a:t>
            </a:fld>
            <a:endParaRPr lang="nb-NO"/>
          </a:p>
        </p:txBody>
      </p:sp>
      <p:sp>
        <p:nvSpPr>
          <p:cNvPr id="5" name="Date Placeholder 4">
            <a:extLst>
              <a:ext uri="{FF2B5EF4-FFF2-40B4-BE49-F238E27FC236}">
                <a16:creationId xmlns:a16="http://schemas.microsoft.com/office/drawing/2014/main" id="{5B57A672-7F26-5E82-2050-C9BBCF6E8A39}"/>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94030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b="1" i="0" kern="1200" dirty="0">
                <a:solidFill>
                  <a:schemeClr val="tx1"/>
                </a:solidFill>
                <a:effectLst/>
                <a:latin typeface="+mn-lt"/>
                <a:ea typeface="+mn-ea"/>
                <a:cs typeface="+mn-cs"/>
              </a:rPr>
              <a:t>Sample </a:t>
            </a:r>
            <a:r>
              <a:rPr lang="nb-NO" sz="1200" b="1" i="0" kern="1200" dirty="0" err="1">
                <a:solidFill>
                  <a:schemeClr val="tx1"/>
                </a:solidFill>
                <a:effectLst/>
                <a:latin typeface="+mn-lt"/>
                <a:ea typeface="+mn-ea"/>
                <a:cs typeface="+mn-cs"/>
              </a:rPr>
              <a:t>Experimental</a:t>
            </a:r>
            <a:r>
              <a:rPr lang="nb-NO" sz="1200" b="1" i="0" kern="1200" dirty="0">
                <a:solidFill>
                  <a:schemeClr val="tx1"/>
                </a:solidFill>
                <a:effectLst/>
                <a:latin typeface="+mn-lt"/>
                <a:ea typeface="+mn-ea"/>
                <a:cs typeface="+mn-cs"/>
              </a:rPr>
              <a:t> </a:t>
            </a:r>
            <a:r>
              <a:rPr lang="nb-NO" sz="1200" b="1" i="0" kern="1200" dirty="0" err="1">
                <a:solidFill>
                  <a:schemeClr val="tx1"/>
                </a:solidFill>
                <a:effectLst/>
                <a:latin typeface="+mn-lt"/>
                <a:ea typeface="+mn-ea"/>
                <a:cs typeface="+mn-cs"/>
              </a:rPr>
              <a:t>Variogram</a:t>
            </a:r>
            <a:endParaRPr lang="nb-NO"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33333"/>
                </a:solidFill>
                <a:latin typeface="Helvetica Neue"/>
              </a:rPr>
              <a:t>The next step is to fit a mathematical model to our </a:t>
            </a:r>
            <a:r>
              <a:rPr lang="en-US" i="1" dirty="0">
                <a:solidFill>
                  <a:srgbClr val="333333"/>
                </a:solidFill>
                <a:latin typeface="Helvetica Neue"/>
              </a:rPr>
              <a:t>sample experimental </a:t>
            </a:r>
            <a:r>
              <a:rPr lang="en-US" i="1" dirty="0" err="1">
                <a:solidFill>
                  <a:srgbClr val="333333"/>
                </a:solidFill>
                <a:latin typeface="Helvetica Neue"/>
              </a:rPr>
              <a:t>variogram</a:t>
            </a:r>
            <a:r>
              <a:rPr lang="en-US" dirty="0">
                <a:solidFill>
                  <a:srgbClr val="333333"/>
                </a:solidFill>
                <a:latin typeface="Helvetica Neue"/>
              </a:rPr>
              <a:t>. </a:t>
            </a:r>
            <a:r>
              <a:rPr lang="en-US" altLang="nb-NO" sz="1200" dirty="0">
                <a:solidFill>
                  <a:prstClr val="black"/>
                </a:solidFill>
                <a:latin typeface="Yu Gothic UI" panose="020B0500000000000000" pitchFamily="34" charset="-128"/>
                <a:ea typeface="Yu Gothic UI" panose="020B0500000000000000" pitchFamily="34" charset="-128"/>
              </a:rPr>
              <a:t>Different models (e.g. spherical, Gaussian, exponential and linear) can be fitted to the </a:t>
            </a:r>
            <a:r>
              <a:rPr lang="en-US" altLang="nb-NO" sz="1200" dirty="0" err="1">
                <a:solidFill>
                  <a:prstClr val="black"/>
                </a:solidFill>
                <a:latin typeface="Yu Gothic UI" panose="020B0500000000000000" pitchFamily="34" charset="-128"/>
                <a:ea typeface="Yu Gothic UI" panose="020B0500000000000000" pitchFamily="34" charset="-128"/>
              </a:rPr>
              <a:t>semivariogram</a:t>
            </a:r>
            <a:r>
              <a:rPr lang="en-US" altLang="nb-NO" sz="1200" dirty="0">
                <a:solidFill>
                  <a:prstClr val="black"/>
                </a:solidFill>
                <a:latin typeface="Yu Gothic UI" panose="020B0500000000000000" pitchFamily="34" charset="-128"/>
                <a:ea typeface="Yu Gothic UI" panose="020B0500000000000000" pitchFamily="34" charset="-128"/>
              </a:rPr>
              <a:t> and that which gives the best fit chosen for the purpose of prediction.</a:t>
            </a:r>
          </a:p>
          <a:p>
            <a:endParaRPr lang="en-US" dirty="0">
              <a:solidFill>
                <a:srgbClr val="333333"/>
              </a:solidFill>
              <a:latin typeface="Helvetica Neue"/>
            </a:endParaRPr>
          </a:p>
          <a:p>
            <a:r>
              <a:rPr lang="en-US" dirty="0">
                <a:solidFill>
                  <a:srgbClr val="333333"/>
                </a:solidFill>
                <a:latin typeface="Helvetica Neue"/>
              </a:rPr>
              <a:t>Different mathematical models can be used; their availability is software dependent. Examples of mathematical models are shown below.</a:t>
            </a:r>
          </a:p>
          <a:p>
            <a:r>
              <a:rPr lang="en-US" sz="1200" b="0" i="0" kern="1200" dirty="0">
                <a:solidFill>
                  <a:schemeClr val="tx1"/>
                </a:solidFill>
                <a:effectLst/>
                <a:latin typeface="+mn-lt"/>
                <a:ea typeface="+mn-ea"/>
                <a:cs typeface="+mn-cs"/>
              </a:rPr>
              <a:t>The goal is to apply the model that best fits our sample experimental </a:t>
            </a:r>
            <a:r>
              <a:rPr lang="en-US" sz="1200" b="0" i="0" kern="1200" dirty="0" err="1">
                <a:solidFill>
                  <a:schemeClr val="tx1"/>
                </a:solidFill>
                <a:effectLst/>
                <a:latin typeface="+mn-lt"/>
                <a:ea typeface="+mn-ea"/>
                <a:cs typeface="+mn-cs"/>
              </a:rPr>
              <a:t>variogram</a:t>
            </a:r>
            <a:r>
              <a:rPr lang="en-US" sz="1200" b="0" i="0" kern="1200" dirty="0">
                <a:solidFill>
                  <a:schemeClr val="tx1"/>
                </a:solidFill>
                <a:effectLst/>
                <a:latin typeface="+mn-lt"/>
                <a:ea typeface="+mn-ea"/>
                <a:cs typeface="+mn-cs"/>
              </a:rPr>
              <a:t>. This requires picking the proper model, then optimize the </a:t>
            </a:r>
            <a:r>
              <a:rPr lang="en-US" sz="1200" b="1" i="0" kern="1200" dirty="0">
                <a:solidFill>
                  <a:schemeClr val="tx1"/>
                </a:solidFill>
                <a:effectLst/>
                <a:latin typeface="+mn-lt"/>
                <a:ea typeface="+mn-ea"/>
                <a:cs typeface="+mn-cs"/>
              </a:rPr>
              <a:t>partial sill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range</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nugget</a:t>
            </a:r>
            <a:r>
              <a:rPr lang="en-US" sz="1200" b="0" i="0" kern="1200" dirty="0">
                <a:solidFill>
                  <a:schemeClr val="tx1"/>
                </a:solidFill>
                <a:effectLst/>
                <a:latin typeface="+mn-lt"/>
                <a:ea typeface="+mn-ea"/>
                <a:cs typeface="+mn-cs"/>
              </a:rPr>
              <a:t> parameters (where appropriate). </a:t>
            </a:r>
          </a:p>
          <a:p>
            <a:r>
              <a:rPr lang="en-US" sz="1200" b="0" i="0" kern="1200" dirty="0">
                <a:solidFill>
                  <a:schemeClr val="tx1"/>
                </a:solidFill>
                <a:effectLst/>
                <a:latin typeface="+mn-lt"/>
                <a:ea typeface="+mn-ea"/>
                <a:cs typeface="+mn-cs"/>
              </a:rPr>
              <a:t>The following figure illustrates a nonzero intercept where the </a:t>
            </a:r>
            <a:r>
              <a:rPr lang="en-US" sz="1200" b="0" i="1" kern="1200" dirty="0">
                <a:solidFill>
                  <a:schemeClr val="tx1"/>
                </a:solidFill>
                <a:effectLst/>
                <a:latin typeface="+mn-lt"/>
                <a:ea typeface="+mn-ea"/>
                <a:cs typeface="+mn-cs"/>
              </a:rPr>
              <a:t>nugget</a:t>
            </a:r>
            <a:r>
              <a:rPr lang="en-US" sz="1200" b="0" i="0" kern="1200" dirty="0">
                <a:solidFill>
                  <a:schemeClr val="tx1"/>
                </a:solidFill>
                <a:effectLst/>
                <a:latin typeface="+mn-lt"/>
                <a:ea typeface="+mn-ea"/>
                <a:cs typeface="+mn-cs"/>
              </a:rPr>
              <a:t> is the distance between the 0 variance on the y axis and the </a:t>
            </a:r>
            <a:r>
              <a:rPr lang="en-US" sz="1200" b="0" i="0" kern="1200" dirty="0" err="1">
                <a:solidFill>
                  <a:schemeClr val="tx1"/>
                </a:solidFill>
                <a:effectLst/>
                <a:latin typeface="+mn-lt"/>
                <a:ea typeface="+mn-ea"/>
                <a:cs typeface="+mn-cs"/>
              </a:rPr>
              <a:t>variogram’s</a:t>
            </a:r>
            <a:r>
              <a:rPr lang="en-US" sz="1200" b="0" i="0" kern="1200" dirty="0">
                <a:solidFill>
                  <a:schemeClr val="tx1"/>
                </a:solidFill>
                <a:effectLst/>
                <a:latin typeface="+mn-lt"/>
                <a:ea typeface="+mn-ea"/>
                <a:cs typeface="+mn-cs"/>
              </a:rPr>
              <a:t> model intercept with the y axis. </a:t>
            </a:r>
          </a:p>
        </p:txBody>
      </p:sp>
      <p:sp>
        <p:nvSpPr>
          <p:cNvPr id="4" name="Slide Number Placeholder 3"/>
          <p:cNvSpPr>
            <a:spLocks noGrp="1"/>
          </p:cNvSpPr>
          <p:nvPr>
            <p:ph type="sldNum" sz="quarter" idx="10"/>
          </p:nvPr>
        </p:nvSpPr>
        <p:spPr/>
        <p:txBody>
          <a:bodyPr/>
          <a:lstStyle/>
          <a:p>
            <a:fld id="{EA0A4961-C86A-4DEB-87C0-D9025FEF9437}" type="slidenum">
              <a:rPr lang="nb-NO" smtClean="0"/>
              <a:t>37</a:t>
            </a:fld>
            <a:endParaRPr lang="nb-NO"/>
          </a:p>
        </p:txBody>
      </p:sp>
      <p:sp>
        <p:nvSpPr>
          <p:cNvPr id="5" name="Date Placeholder 4">
            <a:extLst>
              <a:ext uri="{FF2B5EF4-FFF2-40B4-BE49-F238E27FC236}">
                <a16:creationId xmlns:a16="http://schemas.microsoft.com/office/drawing/2014/main" id="{7183B71E-B9EE-577F-6679-4C0F03ED0605}"/>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409288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our working example, we will try to fit the </a:t>
            </a:r>
            <a:r>
              <a:rPr lang="en-US" sz="1200" b="0" i="1" kern="1200" dirty="0">
                <a:solidFill>
                  <a:schemeClr val="tx1"/>
                </a:solidFill>
                <a:effectLst/>
                <a:latin typeface="+mn-lt"/>
                <a:ea typeface="+mn-ea"/>
                <a:cs typeface="+mn-cs"/>
              </a:rPr>
              <a:t>Spherical</a:t>
            </a:r>
            <a:r>
              <a:rPr lang="en-US" sz="1200" b="0" i="0" kern="1200" dirty="0">
                <a:solidFill>
                  <a:schemeClr val="tx1"/>
                </a:solidFill>
                <a:effectLst/>
                <a:latin typeface="+mn-lt"/>
                <a:ea typeface="+mn-ea"/>
                <a:cs typeface="+mn-cs"/>
              </a:rPr>
              <a:t> function to our sample experimental </a:t>
            </a:r>
            <a:r>
              <a:rPr lang="en-US" sz="1200" b="0" i="0" kern="1200" dirty="0" err="1">
                <a:solidFill>
                  <a:schemeClr val="tx1"/>
                </a:solidFill>
                <a:effectLst/>
                <a:latin typeface="+mn-lt"/>
                <a:ea typeface="+mn-ea"/>
                <a:cs typeface="+mn-cs"/>
              </a:rPr>
              <a:t>variogram</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This is one of three popular models (the other two being </a:t>
            </a:r>
            <a:r>
              <a:rPr lang="en-US" sz="1200" b="0" i="1" kern="1200" dirty="0">
                <a:solidFill>
                  <a:schemeClr val="tx1"/>
                </a:solidFill>
                <a:effectLst/>
                <a:latin typeface="+mn-lt"/>
                <a:ea typeface="+mn-ea"/>
                <a:cs typeface="+mn-cs"/>
              </a:rPr>
              <a:t>linear</a:t>
            </a:r>
            <a:r>
              <a:rPr lang="en-US" sz="1200" b="0" i="0" kern="1200" dirty="0">
                <a:solidFill>
                  <a:schemeClr val="tx1"/>
                </a:solidFill>
                <a:effectLst/>
                <a:latin typeface="+mn-lt"/>
                <a:ea typeface="+mn-ea"/>
                <a:cs typeface="+mn-cs"/>
              </a:rPr>
              <a:t> and </a:t>
            </a:r>
            <a:r>
              <a:rPr lang="en-US" sz="1200" b="0" i="1" kern="1200" dirty="0" err="1">
                <a:solidFill>
                  <a:schemeClr val="tx1"/>
                </a:solidFill>
                <a:effectLst/>
                <a:latin typeface="+mn-lt"/>
                <a:ea typeface="+mn-ea"/>
                <a:cs typeface="+mn-cs"/>
              </a:rPr>
              <a:t>gaussian</a:t>
            </a:r>
            <a:r>
              <a:rPr lang="en-US" sz="1200" b="0" i="0" kern="1200" dirty="0">
                <a:solidFill>
                  <a:schemeClr val="tx1"/>
                </a:solidFill>
                <a:effectLst/>
                <a:latin typeface="+mn-lt"/>
                <a:ea typeface="+mn-ea"/>
                <a:cs typeface="+mn-cs"/>
              </a:rPr>
              <a:t> models.)</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38</a:t>
            </a:fld>
            <a:endParaRPr lang="nb-NO"/>
          </a:p>
        </p:txBody>
      </p:sp>
      <p:sp>
        <p:nvSpPr>
          <p:cNvPr id="5" name="Date Placeholder 4">
            <a:extLst>
              <a:ext uri="{FF2B5EF4-FFF2-40B4-BE49-F238E27FC236}">
                <a16:creationId xmlns:a16="http://schemas.microsoft.com/office/drawing/2014/main" id="{980A7E67-6208-ACE7-B4AB-56DD71FB9633}"/>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382135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Kriging Interpolation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Yu Gothic UI" panose="020B0500000000000000" pitchFamily="34" charset="-128"/>
                <a:ea typeface="Yu Gothic UI" panose="020B0500000000000000" pitchFamily="34" charset="-128"/>
              </a:rPr>
              <a:t>kriging method required a valid model of spatial variability for all distances. This is derived with a </a:t>
            </a:r>
            <a:r>
              <a:rPr lang="en-US" sz="1200" b="1" dirty="0" err="1">
                <a:latin typeface="Yu Gothic UI" panose="020B0500000000000000" pitchFamily="34" charset="-128"/>
                <a:ea typeface="Yu Gothic UI" panose="020B0500000000000000" pitchFamily="34" charset="-128"/>
              </a:rPr>
              <a:t>variogram</a:t>
            </a:r>
            <a:r>
              <a:rPr lang="en-US" sz="1200" b="1" dirty="0">
                <a:latin typeface="Yu Gothic UI" panose="020B0500000000000000" pitchFamily="34" charset="-128"/>
                <a:ea typeface="Yu Gothic UI" panose="020B0500000000000000" pitchFamily="34" charset="-128"/>
              </a:rPr>
              <a:t> model.</a:t>
            </a:r>
          </a:p>
          <a:p>
            <a:r>
              <a:rPr lang="en-US" altLang="nb-NO" sz="1200" dirty="0">
                <a:solidFill>
                  <a:prstClr val="black"/>
                </a:solidFill>
                <a:latin typeface="Yu Gothic UI" panose="020B0500000000000000" pitchFamily="34" charset="-128"/>
                <a:ea typeface="Yu Gothic UI" panose="020B0500000000000000" pitchFamily="34" charset="-128"/>
              </a:rPr>
              <a:t>The </a:t>
            </a:r>
            <a:r>
              <a:rPr lang="en-US" sz="1200" dirty="0" err="1">
                <a:latin typeface="Yu Gothic UI" panose="020B0500000000000000" pitchFamily="34" charset="-128"/>
                <a:ea typeface="Yu Gothic UI" panose="020B0500000000000000" pitchFamily="34" charset="-128"/>
              </a:rPr>
              <a:t>variogram</a:t>
            </a:r>
            <a:r>
              <a:rPr lang="en-US" sz="1200" dirty="0">
                <a:latin typeface="Yu Gothic UI" panose="020B0500000000000000" pitchFamily="34" charset="-128"/>
                <a:ea typeface="Yu Gothic UI" panose="020B0500000000000000" pitchFamily="34" charset="-128"/>
              </a:rPr>
              <a:t> model </a:t>
            </a:r>
            <a:r>
              <a:rPr lang="en-US" altLang="nb-NO" sz="1200" dirty="0">
                <a:solidFill>
                  <a:prstClr val="black"/>
                </a:solidFill>
                <a:latin typeface="Yu Gothic UI" panose="020B0500000000000000" pitchFamily="34" charset="-128"/>
                <a:ea typeface="Yu Gothic UI" panose="020B0500000000000000" pitchFamily="34" charset="-128"/>
              </a:rPr>
              <a:t>is used to </a:t>
            </a:r>
            <a:r>
              <a:rPr lang="en-US" altLang="nb-NO" sz="1200" dirty="0" err="1">
                <a:solidFill>
                  <a:prstClr val="black"/>
                </a:solidFill>
                <a:latin typeface="Yu Gothic UI" panose="020B0500000000000000" pitchFamily="34" charset="-128"/>
                <a:ea typeface="Yu Gothic UI" panose="020B0500000000000000" pitchFamily="34" charset="-128"/>
              </a:rPr>
              <a:t>optimise</a:t>
            </a:r>
            <a:r>
              <a:rPr lang="en-US" altLang="nb-NO" sz="1200" dirty="0">
                <a:solidFill>
                  <a:prstClr val="black"/>
                </a:solidFill>
                <a:latin typeface="Yu Gothic UI" panose="020B0500000000000000" pitchFamily="34" charset="-128"/>
                <a:ea typeface="Yu Gothic UI" panose="020B0500000000000000" pitchFamily="34" charset="-128"/>
              </a:rPr>
              <a:t> the interpolation weights and search radius.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variogram</a:t>
            </a:r>
            <a:r>
              <a:rPr lang="en-US" sz="1200" b="0" i="0" kern="1200" dirty="0">
                <a:solidFill>
                  <a:schemeClr val="tx1"/>
                </a:solidFill>
                <a:effectLst/>
                <a:latin typeface="+mn-lt"/>
                <a:ea typeface="+mn-ea"/>
                <a:cs typeface="+mn-cs"/>
              </a:rPr>
              <a:t> model is used by the kriging interpolator </a:t>
            </a:r>
            <a:r>
              <a:rPr lang="en-US" sz="1200" b="1" i="0" kern="1200" dirty="0">
                <a:solidFill>
                  <a:schemeClr val="tx1"/>
                </a:solidFill>
                <a:effectLst/>
                <a:latin typeface="+mn-lt"/>
                <a:ea typeface="+mn-ea"/>
                <a:cs typeface="+mn-cs"/>
              </a:rPr>
              <a:t>to provide </a:t>
            </a:r>
            <a:r>
              <a:rPr lang="en-US" sz="1200" b="1" i="1" kern="1200" dirty="0">
                <a:solidFill>
                  <a:schemeClr val="tx1"/>
                </a:solidFill>
                <a:effectLst/>
                <a:latin typeface="+mn-lt"/>
                <a:ea typeface="+mn-ea"/>
                <a:cs typeface="+mn-cs"/>
              </a:rPr>
              <a:t>localized</a:t>
            </a:r>
            <a:r>
              <a:rPr lang="en-US" sz="1200" b="1" i="0" kern="1200" dirty="0">
                <a:solidFill>
                  <a:schemeClr val="tx1"/>
                </a:solidFill>
                <a:effectLst/>
                <a:latin typeface="+mn-lt"/>
                <a:ea typeface="+mn-ea"/>
                <a:cs typeface="+mn-cs"/>
              </a:rPr>
              <a:t> weighting parameters</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Recall that with the IDW, the interpolated value at an </a:t>
            </a:r>
            <a:r>
              <a:rPr lang="en-US" sz="1200" b="1" i="0" kern="1200" dirty="0" err="1">
                <a:solidFill>
                  <a:schemeClr val="tx1"/>
                </a:solidFill>
                <a:effectLst/>
                <a:latin typeface="+mn-lt"/>
                <a:ea typeface="+mn-ea"/>
                <a:cs typeface="+mn-cs"/>
              </a:rPr>
              <a:t>unsampled</a:t>
            </a:r>
            <a:r>
              <a:rPr lang="en-US" sz="1200" b="1" i="0" kern="1200" dirty="0">
                <a:solidFill>
                  <a:schemeClr val="tx1"/>
                </a:solidFill>
                <a:effectLst/>
                <a:latin typeface="+mn-lt"/>
                <a:ea typeface="+mn-ea"/>
                <a:cs typeface="+mn-cs"/>
              </a:rPr>
              <a:t> site is determined by summarizing weighted neighboring points where the weighting parameter (the power parameter) is defined by the user </a:t>
            </a:r>
            <a:r>
              <a:rPr lang="en-US" sz="1200" b="0" i="0" kern="1200" dirty="0">
                <a:solidFill>
                  <a:schemeClr val="tx1"/>
                </a:solidFill>
                <a:effectLst/>
                <a:latin typeface="+mn-lt"/>
                <a:ea typeface="+mn-ea"/>
                <a:cs typeface="+mn-cs"/>
              </a:rPr>
              <a:t>and</a:t>
            </a:r>
            <a:r>
              <a:rPr lang="en-US" sz="1200" b="1" i="0" kern="1200" dirty="0">
                <a:solidFill>
                  <a:schemeClr val="tx1"/>
                </a:solidFill>
                <a:effectLst/>
                <a:latin typeface="+mn-lt"/>
                <a:ea typeface="+mn-ea"/>
                <a:cs typeface="+mn-cs"/>
              </a:rPr>
              <a:t> is applied uniformly to the entire study extent.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Kriging uses the variogram model to compute the weights of neighboring points based on the distribution of those values–in essence</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kriging is letting the localized pattern produced by the sample points define the weights (in a systematic way).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exact mathematical implementation will not be covered here (it’s quite involved), but the resulting output is shown in the following figure:</a:t>
            </a:r>
          </a:p>
        </p:txBody>
      </p:sp>
      <p:sp>
        <p:nvSpPr>
          <p:cNvPr id="4" name="Slide Number Placeholder 3"/>
          <p:cNvSpPr>
            <a:spLocks noGrp="1"/>
          </p:cNvSpPr>
          <p:nvPr>
            <p:ph type="sldNum" sz="quarter" idx="10"/>
          </p:nvPr>
        </p:nvSpPr>
        <p:spPr/>
        <p:txBody>
          <a:bodyPr/>
          <a:lstStyle/>
          <a:p>
            <a:fld id="{EA0A4961-C86A-4DEB-87C0-D9025FEF9437}" type="slidenum">
              <a:rPr lang="nb-NO" smtClean="0"/>
              <a:t>39</a:t>
            </a:fld>
            <a:endParaRPr lang="nb-NO"/>
          </a:p>
        </p:txBody>
      </p:sp>
      <p:sp>
        <p:nvSpPr>
          <p:cNvPr id="5" name="Date Placeholder 4">
            <a:extLst>
              <a:ext uri="{FF2B5EF4-FFF2-40B4-BE49-F238E27FC236}">
                <a16:creationId xmlns:a16="http://schemas.microsoft.com/office/drawing/2014/main" id="{2C56A60E-2BD5-7C6A-B121-58F784D5DDB7}"/>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7898527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kern="1200" dirty="0">
                <a:solidFill>
                  <a:schemeClr val="tx1"/>
                </a:solidFill>
                <a:effectLst/>
                <a:latin typeface="+mn-lt"/>
                <a:ea typeface="+mn-ea"/>
                <a:cs typeface="+mn-cs"/>
              </a:rPr>
              <a:t>Recall that the kriging interpolation was performed on the de-trended data. </a:t>
            </a:r>
            <a:r>
              <a:rPr lang="en-US" sz="1800" b="0" i="0" kern="1200" dirty="0">
                <a:solidFill>
                  <a:schemeClr val="tx1"/>
                </a:solidFill>
                <a:effectLst/>
                <a:latin typeface="+mn-lt"/>
                <a:ea typeface="+mn-ea"/>
                <a:cs typeface="+mn-cs"/>
              </a:rPr>
              <a:t>In essence, we predicted the precipitation values based on localized factors. </a:t>
            </a:r>
          </a:p>
          <a:p>
            <a:r>
              <a:rPr lang="en-US" sz="1800" b="0" i="0" kern="1200" dirty="0">
                <a:solidFill>
                  <a:schemeClr val="tx1"/>
                </a:solidFill>
                <a:effectLst/>
                <a:latin typeface="+mn-lt"/>
                <a:ea typeface="+mn-ea"/>
                <a:cs typeface="+mn-cs"/>
              </a:rPr>
              <a:t>We now need to combine this interpolated surface with that produced from the trend interpolated surface to produce the following output:</a:t>
            </a:r>
          </a:p>
        </p:txBody>
      </p:sp>
      <p:sp>
        <p:nvSpPr>
          <p:cNvPr id="4" name="Slide Number Placeholder 3"/>
          <p:cNvSpPr>
            <a:spLocks noGrp="1"/>
          </p:cNvSpPr>
          <p:nvPr>
            <p:ph type="sldNum" sz="quarter" idx="10"/>
          </p:nvPr>
        </p:nvSpPr>
        <p:spPr/>
        <p:txBody>
          <a:bodyPr/>
          <a:lstStyle/>
          <a:p>
            <a:fld id="{EA0A4961-C86A-4DEB-87C0-D9025FEF9437}" type="slidenum">
              <a:rPr lang="nb-NO" smtClean="0"/>
              <a:t>40</a:t>
            </a:fld>
            <a:endParaRPr lang="nb-NO"/>
          </a:p>
        </p:txBody>
      </p:sp>
      <p:sp>
        <p:nvSpPr>
          <p:cNvPr id="5" name="Date Placeholder 4">
            <a:extLst>
              <a:ext uri="{FF2B5EF4-FFF2-40B4-BE49-F238E27FC236}">
                <a16:creationId xmlns:a16="http://schemas.microsoft.com/office/drawing/2014/main" id="{15C186B1-1BE3-D922-9A53-91880F2C0C87}"/>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971847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41</a:t>
            </a:fld>
            <a:endParaRPr lang="nb-NO"/>
          </a:p>
        </p:txBody>
      </p:sp>
      <p:sp>
        <p:nvSpPr>
          <p:cNvPr id="5" name="Date Placeholder 4">
            <a:extLst>
              <a:ext uri="{FF2B5EF4-FFF2-40B4-BE49-F238E27FC236}">
                <a16:creationId xmlns:a16="http://schemas.microsoft.com/office/drawing/2014/main" id="{33A7AC1A-E612-799E-ED8B-DBC0DB95C048}"/>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346058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QUESTION: </a:t>
            </a:r>
            <a:r>
              <a:rPr lang="en-US" sz="1200" b="0" i="0" kern="1200" dirty="0">
                <a:solidFill>
                  <a:schemeClr val="tx1"/>
                </a:solidFill>
                <a:effectLst/>
                <a:latin typeface="+mn-lt"/>
                <a:ea typeface="+mn-ea"/>
                <a:cs typeface="+mn-cs"/>
              </a:rPr>
              <a:t>Do you see any trends in the distribution?</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Variance = The average distance of a set of variables from the average value in that set. It is used to provide insight on the spread of a set of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valuable by-product of the kriging operation is the variance map which gives us a measure of uncertainty in the interpolated values. </a:t>
            </a:r>
          </a:p>
          <a:p>
            <a:r>
              <a:rPr lang="en-US" sz="1200" b="0" i="0" kern="1200" dirty="0">
                <a:solidFill>
                  <a:schemeClr val="tx1"/>
                </a:solidFill>
                <a:effectLst/>
                <a:latin typeface="+mn-lt"/>
                <a:ea typeface="+mn-ea"/>
                <a:cs typeface="+mn-cs"/>
              </a:rPr>
              <a:t>The smaller the variance, the better (note that the variance values are in squared units).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variance</a:t>
            </a:r>
            <a:r>
              <a:rPr lang="en-US" sz="1200" b="0" i="0" kern="1200" dirty="0">
                <a:solidFill>
                  <a:schemeClr val="tx1"/>
                </a:solidFill>
                <a:effectLst/>
                <a:latin typeface="+mn-lt"/>
                <a:ea typeface="+mn-ea"/>
                <a:cs typeface="+mn-cs"/>
              </a:rPr>
              <a:t> and standard deviation (the square root of the </a:t>
            </a:r>
            <a:r>
              <a:rPr lang="en-US" sz="1200" b="1" i="0" kern="1200" dirty="0">
                <a:solidFill>
                  <a:schemeClr val="tx1"/>
                </a:solidFill>
                <a:effectLst/>
                <a:latin typeface="+mn-lt"/>
                <a:ea typeface="+mn-ea"/>
                <a:cs typeface="+mn-cs"/>
              </a:rPr>
              <a:t>variance</a:t>
            </a:r>
            <a:r>
              <a:rPr lang="en-US" sz="1200" b="0" i="0" kern="1200" dirty="0">
                <a:solidFill>
                  <a:schemeClr val="tx1"/>
                </a:solidFill>
                <a:effectLst/>
                <a:latin typeface="+mn-lt"/>
                <a:ea typeface="+mn-ea"/>
                <a:cs typeface="+mn-cs"/>
              </a:rPr>
              <a:t>, symbolized by S) are the most commonly used measures of spread. </a:t>
            </a:r>
          </a:p>
          <a:p>
            <a:r>
              <a:rPr lang="en-US" sz="1200" b="0" i="0" kern="1200" dirty="0">
                <a:solidFill>
                  <a:schemeClr val="tx1"/>
                </a:solidFill>
                <a:effectLst/>
                <a:latin typeface="+mn-lt"/>
                <a:ea typeface="+mn-ea"/>
                <a:cs typeface="+mn-cs"/>
              </a:rPr>
              <a:t>the average squared deviation of each number from the mean of a data set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Why high or low accuracy?</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Where?</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Interpolation vs extrapolation</a:t>
            </a:r>
          </a:p>
        </p:txBody>
      </p:sp>
      <p:sp>
        <p:nvSpPr>
          <p:cNvPr id="4" name="Slide Number Placeholder 3"/>
          <p:cNvSpPr>
            <a:spLocks noGrp="1"/>
          </p:cNvSpPr>
          <p:nvPr>
            <p:ph type="sldNum" sz="quarter" idx="10"/>
          </p:nvPr>
        </p:nvSpPr>
        <p:spPr/>
        <p:txBody>
          <a:bodyPr/>
          <a:lstStyle/>
          <a:p>
            <a:fld id="{EA0A4961-C86A-4DEB-87C0-D9025FEF9437}" type="slidenum">
              <a:rPr lang="nb-NO" smtClean="0"/>
              <a:t>42</a:t>
            </a:fld>
            <a:endParaRPr lang="nb-NO"/>
          </a:p>
        </p:txBody>
      </p:sp>
      <p:sp>
        <p:nvSpPr>
          <p:cNvPr id="5" name="Date Placeholder 4">
            <a:extLst>
              <a:ext uri="{FF2B5EF4-FFF2-40B4-BE49-F238E27FC236}">
                <a16:creationId xmlns:a16="http://schemas.microsoft.com/office/drawing/2014/main" id="{A9B665F5-4DEA-8195-6AA4-5790F7EC8000}"/>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837223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Ordinary kriging interpolation (4 steps)</a:t>
            </a:r>
            <a:endParaRPr lang="en-US" altLang="nb-NO" sz="2800" dirty="0">
              <a:solidFill>
                <a:prstClr val="black"/>
              </a:solidFill>
              <a:latin typeface="Yu Gothic UI" panose="020B0500000000000000" pitchFamily="34" charset="-128"/>
              <a:ea typeface="Yu Gothic UI" panose="020B0500000000000000" pitchFamily="34" charset="-128"/>
            </a:endParaRPr>
          </a:p>
          <a:p>
            <a:pPr marL="1057275" lvl="1" indent="-514350">
              <a:lnSpc>
                <a:spcPct val="100000"/>
              </a:lnSpc>
              <a:spcBef>
                <a:spcPts val="0"/>
              </a:spcBef>
              <a:buFont typeface="+mj-lt"/>
              <a:buAutoNum type="arabicPeriod"/>
            </a:pPr>
            <a:endParaRPr lang="en-US" altLang="nb-NO" sz="1100" dirty="0">
              <a:solidFill>
                <a:prstClr val="black"/>
              </a:solidFill>
              <a:latin typeface="Yu Gothic UI" panose="020B0500000000000000" pitchFamily="34" charset="-128"/>
              <a:ea typeface="Yu Gothic UI" panose="020B0500000000000000" pitchFamily="34" charset="-128"/>
            </a:endParaRPr>
          </a:p>
          <a:p>
            <a:pPr marL="1057275" lvl="1" indent="-514350">
              <a:lnSpc>
                <a:spcPct val="100000"/>
              </a:lnSpc>
              <a:spcBef>
                <a:spcPts val="0"/>
              </a:spcBef>
              <a:buFont typeface="+mj-lt"/>
              <a:buAutoNum type="arabicPeriod"/>
            </a:pPr>
            <a:r>
              <a:rPr lang="en-US" altLang="nb-NO" sz="2800" dirty="0">
                <a:solidFill>
                  <a:prstClr val="black"/>
                </a:solidFill>
                <a:latin typeface="Yu Gothic UI" panose="020B0500000000000000" pitchFamily="34" charset="-128"/>
                <a:ea typeface="Yu Gothic UI" panose="020B0500000000000000" pitchFamily="34" charset="-128"/>
              </a:rPr>
              <a:t>Removing any spatial trend in the data (if present).</a:t>
            </a:r>
          </a:p>
          <a:p>
            <a:pPr marL="1057275" lvl="1" indent="-514350">
              <a:lnSpc>
                <a:spcPct val="100000"/>
              </a:lnSpc>
              <a:spcBef>
                <a:spcPts val="0"/>
              </a:spcBef>
              <a:buFont typeface="+mj-lt"/>
              <a:buAutoNum type="arabicPeriod"/>
            </a:pPr>
            <a:endParaRPr lang="en-US" altLang="nb-NO" sz="1100" dirty="0">
              <a:solidFill>
                <a:prstClr val="black"/>
              </a:solidFill>
              <a:latin typeface="Yu Gothic UI" panose="020B0500000000000000" pitchFamily="34" charset="-128"/>
              <a:ea typeface="Yu Gothic UI" panose="020B0500000000000000" pitchFamily="34" charset="-128"/>
            </a:endParaRPr>
          </a:p>
          <a:p>
            <a:pPr marL="1057275" lvl="1" indent="-514350">
              <a:lnSpc>
                <a:spcPct val="100000"/>
              </a:lnSpc>
              <a:spcBef>
                <a:spcPts val="0"/>
              </a:spcBef>
              <a:buFont typeface="+mj-lt"/>
              <a:buAutoNum type="arabicPeriod"/>
            </a:pPr>
            <a:r>
              <a:rPr lang="en-US" altLang="nb-NO" sz="2800" dirty="0">
                <a:solidFill>
                  <a:prstClr val="black"/>
                </a:solidFill>
                <a:latin typeface="Yu Gothic UI" panose="020B0500000000000000" pitchFamily="34" charset="-128"/>
                <a:ea typeface="Yu Gothic UI" panose="020B0500000000000000" pitchFamily="34" charset="-128"/>
              </a:rPr>
              <a:t>Computing the experimental </a:t>
            </a:r>
            <a:r>
              <a:rPr lang="en-US" altLang="nb-NO" sz="2800" dirty="0" err="1">
                <a:solidFill>
                  <a:prstClr val="black"/>
                </a:solidFill>
                <a:latin typeface="Yu Gothic UI" panose="020B0500000000000000" pitchFamily="34" charset="-128"/>
                <a:ea typeface="Yu Gothic UI" panose="020B0500000000000000" pitchFamily="34" charset="-128"/>
              </a:rPr>
              <a:t>variogram</a:t>
            </a:r>
            <a:r>
              <a:rPr lang="en-US" altLang="nb-NO" sz="2800" dirty="0">
                <a:solidFill>
                  <a:prstClr val="black"/>
                </a:solidFill>
                <a:latin typeface="Yu Gothic UI" panose="020B0500000000000000" pitchFamily="34" charset="-128"/>
                <a:ea typeface="Yu Gothic UI" panose="020B0500000000000000" pitchFamily="34" charset="-128"/>
              </a:rPr>
              <a:t>, </a:t>
            </a:r>
            <a:r>
              <a:rPr lang="en-GB" altLang="nb-NO" sz="2800" dirty="0">
                <a:latin typeface="Yu Gothic UI" panose="020B0500000000000000" pitchFamily="34" charset="-128"/>
                <a:ea typeface="Yu Gothic UI" panose="020B0500000000000000" pitchFamily="34" charset="-128"/>
                <a:sym typeface="Symbol" panose="05050102010706020507" pitchFamily="18" charset="2"/>
              </a:rPr>
              <a:t></a:t>
            </a:r>
            <a:r>
              <a:rPr lang="en-US" altLang="nb-NO" sz="2800" dirty="0">
                <a:solidFill>
                  <a:prstClr val="black"/>
                </a:solidFill>
                <a:latin typeface="Yu Gothic UI" panose="020B0500000000000000" pitchFamily="34" charset="-128"/>
                <a:ea typeface="Yu Gothic UI" panose="020B0500000000000000" pitchFamily="34" charset="-128"/>
              </a:rPr>
              <a:t>, which is a measure of spatial autocorrelation.</a:t>
            </a:r>
          </a:p>
          <a:p>
            <a:pPr marL="1057275" lvl="1" indent="-514350">
              <a:lnSpc>
                <a:spcPct val="100000"/>
              </a:lnSpc>
              <a:spcBef>
                <a:spcPts val="0"/>
              </a:spcBef>
              <a:buFont typeface="+mj-lt"/>
              <a:buAutoNum type="arabicPeriod"/>
            </a:pPr>
            <a:endParaRPr lang="en-US" altLang="nb-NO" sz="1100" dirty="0">
              <a:solidFill>
                <a:prstClr val="black"/>
              </a:solidFill>
              <a:latin typeface="Yu Gothic UI" panose="020B0500000000000000" pitchFamily="34" charset="-128"/>
              <a:ea typeface="Yu Gothic UI" panose="020B0500000000000000" pitchFamily="34" charset="-128"/>
            </a:endParaRPr>
          </a:p>
          <a:p>
            <a:pPr marL="1057275" lvl="1" indent="-514350">
              <a:lnSpc>
                <a:spcPct val="100000"/>
              </a:lnSpc>
              <a:spcBef>
                <a:spcPts val="0"/>
              </a:spcBef>
              <a:buFont typeface="+mj-lt"/>
              <a:buAutoNum type="arabicPeriod"/>
            </a:pPr>
            <a:r>
              <a:rPr lang="en-US" altLang="nb-NO" sz="2800" dirty="0">
                <a:solidFill>
                  <a:prstClr val="black"/>
                </a:solidFill>
                <a:latin typeface="Yu Gothic UI" panose="020B0500000000000000" pitchFamily="34" charset="-128"/>
                <a:ea typeface="Yu Gothic UI" panose="020B0500000000000000" pitchFamily="34" charset="-128"/>
              </a:rPr>
              <a:t>Defining an experimental </a:t>
            </a:r>
            <a:r>
              <a:rPr lang="en-US" altLang="nb-NO" sz="2800" dirty="0" err="1">
                <a:solidFill>
                  <a:prstClr val="black"/>
                </a:solidFill>
                <a:latin typeface="Yu Gothic UI" panose="020B0500000000000000" pitchFamily="34" charset="-128"/>
                <a:ea typeface="Yu Gothic UI" panose="020B0500000000000000" pitchFamily="34" charset="-128"/>
              </a:rPr>
              <a:t>variogram</a:t>
            </a:r>
            <a:r>
              <a:rPr lang="en-US" altLang="nb-NO" sz="2800" dirty="0">
                <a:solidFill>
                  <a:prstClr val="black"/>
                </a:solidFill>
                <a:latin typeface="Yu Gothic UI" panose="020B0500000000000000" pitchFamily="34" charset="-128"/>
                <a:ea typeface="Yu Gothic UI" panose="020B0500000000000000" pitchFamily="34" charset="-128"/>
              </a:rPr>
              <a:t> model that best characterizes the spatial autocorrelation in the data.</a:t>
            </a:r>
          </a:p>
          <a:p>
            <a:pPr marL="1514475" lvl="2" indent="-514350">
              <a:lnSpc>
                <a:spcPct val="100000"/>
              </a:lnSpc>
              <a:spcBef>
                <a:spcPts val="0"/>
              </a:spcBef>
            </a:pPr>
            <a:r>
              <a:rPr lang="en-US" altLang="nb-NO" sz="2800" dirty="0">
                <a:solidFill>
                  <a:prstClr val="black"/>
                </a:solidFill>
                <a:latin typeface="Yu Gothic UI" panose="020B0500000000000000" pitchFamily="34" charset="-128"/>
                <a:ea typeface="Yu Gothic UI" panose="020B0500000000000000" pitchFamily="34" charset="-128"/>
              </a:rPr>
              <a:t>Interpolating the surface using the experimental </a:t>
            </a:r>
            <a:r>
              <a:rPr lang="en-US" altLang="nb-NO" sz="2800" dirty="0" err="1">
                <a:solidFill>
                  <a:prstClr val="black"/>
                </a:solidFill>
                <a:latin typeface="Yu Gothic UI" panose="020B0500000000000000" pitchFamily="34" charset="-128"/>
                <a:ea typeface="Yu Gothic UI" panose="020B0500000000000000" pitchFamily="34" charset="-128"/>
              </a:rPr>
              <a:t>variogram</a:t>
            </a:r>
            <a:r>
              <a:rPr lang="en-US" altLang="nb-NO" sz="2800" dirty="0">
                <a:solidFill>
                  <a:prstClr val="black"/>
                </a:solidFill>
                <a:latin typeface="Yu Gothic UI" panose="020B0500000000000000" pitchFamily="34" charset="-128"/>
                <a:ea typeface="Yu Gothic UI" panose="020B0500000000000000" pitchFamily="34" charset="-128"/>
              </a:rPr>
              <a:t>.</a:t>
            </a:r>
          </a:p>
          <a:p>
            <a:pPr marL="1057275" lvl="1" indent="-514350">
              <a:lnSpc>
                <a:spcPct val="100000"/>
              </a:lnSpc>
              <a:spcBef>
                <a:spcPts val="0"/>
              </a:spcBef>
              <a:buFont typeface="+mj-lt"/>
              <a:buAutoNum type="arabicPeriod"/>
            </a:pPr>
            <a:endParaRPr lang="en-US" altLang="nb-NO" sz="1100" dirty="0">
              <a:solidFill>
                <a:prstClr val="black"/>
              </a:solidFill>
              <a:latin typeface="Yu Gothic UI" panose="020B0500000000000000" pitchFamily="34" charset="-128"/>
              <a:ea typeface="Yu Gothic UI" panose="020B0500000000000000" pitchFamily="34" charset="-128"/>
            </a:endParaRPr>
          </a:p>
          <a:p>
            <a:pPr marL="1057275" lvl="1" indent="-514350">
              <a:lnSpc>
                <a:spcPct val="100000"/>
              </a:lnSpc>
              <a:spcBef>
                <a:spcPts val="0"/>
              </a:spcBef>
              <a:buFont typeface="+mj-lt"/>
              <a:buAutoNum type="arabicPeriod"/>
            </a:pPr>
            <a:r>
              <a:rPr lang="en-US" altLang="nb-NO" sz="2800" dirty="0">
                <a:solidFill>
                  <a:prstClr val="black"/>
                </a:solidFill>
                <a:latin typeface="Yu Gothic UI" panose="020B0500000000000000" pitchFamily="34" charset="-128"/>
                <a:ea typeface="Yu Gothic UI" panose="020B0500000000000000" pitchFamily="34" charset="-128"/>
              </a:rPr>
              <a:t>Adding the </a:t>
            </a:r>
            <a:r>
              <a:rPr lang="en-US" altLang="nb-NO" sz="2800" dirty="0" err="1">
                <a:solidFill>
                  <a:prstClr val="black"/>
                </a:solidFill>
                <a:latin typeface="Yu Gothic UI" panose="020B0500000000000000" pitchFamily="34" charset="-128"/>
                <a:ea typeface="Yu Gothic UI" panose="020B0500000000000000" pitchFamily="34" charset="-128"/>
              </a:rPr>
              <a:t>kriged</a:t>
            </a:r>
            <a:r>
              <a:rPr lang="en-US" altLang="nb-NO" sz="2800" dirty="0">
                <a:solidFill>
                  <a:prstClr val="black"/>
                </a:solidFill>
                <a:latin typeface="Yu Gothic UI" panose="020B0500000000000000" pitchFamily="34" charset="-128"/>
                <a:ea typeface="Yu Gothic UI" panose="020B0500000000000000" pitchFamily="34" charset="-128"/>
              </a:rPr>
              <a:t> interpolated surface to the trend interpolated surface to produce the final output.</a:t>
            </a:r>
            <a:endParaRPr lang="pt-BR" altLang="nb-NO" sz="2800" dirty="0">
              <a:solidFill>
                <a:prstClr val="black"/>
              </a:solidFill>
              <a:latin typeface="Yu Gothic UI" panose="020B0500000000000000" pitchFamily="34" charset="-128"/>
              <a:ea typeface="Yu Gothic UI" panose="020B0500000000000000" pitchFamily="34" charset="-128"/>
            </a:endParaRPr>
          </a:p>
          <a:p>
            <a:endParaRPr 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44</a:t>
            </a:fld>
            <a:endParaRPr lang="nb-NO"/>
          </a:p>
        </p:txBody>
      </p:sp>
      <p:sp>
        <p:nvSpPr>
          <p:cNvPr id="5" name="Date Placeholder 4">
            <a:extLst>
              <a:ext uri="{FF2B5EF4-FFF2-40B4-BE49-F238E27FC236}">
                <a16:creationId xmlns:a16="http://schemas.microsoft.com/office/drawing/2014/main" id="{6658E7D4-B3FB-CE97-1DD0-4BAE112C0C04}"/>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1560315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nb-NO" sz="2400" b="1" i="0" kern="1200">
                <a:solidFill>
                  <a:schemeClr val="tx1"/>
                </a:solidFill>
                <a:effectLst/>
                <a:latin typeface="+mn-lt"/>
                <a:ea typeface="+mn-ea"/>
                <a:cs typeface="+mn-cs"/>
              </a:rPr>
              <a:t>DISCUSS</a:t>
            </a:r>
            <a:endParaRPr lang="en-US" altLang="nb-NO" sz="24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sz="24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2400" b="1" i="0" kern="1200" dirty="0">
                <a:solidFill>
                  <a:schemeClr val="tx1"/>
                </a:solidFill>
                <a:effectLst/>
                <a:latin typeface="+mn-lt"/>
                <a:ea typeface="+mn-ea"/>
                <a:cs typeface="+mn-cs"/>
              </a:rPr>
              <a:t>3 things mainly: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nb-NO" sz="2400" b="0" i="0" kern="1200" dirty="0">
                <a:solidFill>
                  <a:schemeClr val="tx1"/>
                </a:solidFill>
                <a:effectLst/>
                <a:latin typeface="+mn-lt"/>
                <a:ea typeface="+mn-ea"/>
                <a:cs typeface="+mn-cs"/>
              </a:rPr>
              <a:t>Power coefficient for whole area (beta).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nb-NO" sz="2400" b="0" i="0" kern="1200" dirty="0">
                <a:solidFill>
                  <a:schemeClr val="tx1"/>
                </a:solidFill>
                <a:effectLst/>
                <a:latin typeface="+mn-lt"/>
                <a:ea typeface="+mn-ea"/>
                <a:cs typeface="+mn-cs"/>
              </a:rPr>
              <a:t>Number of points that should be included for the interpolation of each point in the whole area (n).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nb-NO" sz="2400" b="0" i="0" kern="1200" dirty="0">
                <a:solidFill>
                  <a:schemeClr val="tx1"/>
                </a:solidFill>
                <a:effectLst/>
                <a:latin typeface="+mn-lt"/>
                <a:ea typeface="+mn-ea"/>
                <a:cs typeface="+mn-cs"/>
              </a:rPr>
              <a:t>No evaluation of accuracy.</a:t>
            </a:r>
            <a:endParaRPr lang="nb-NO" altLang="nb-NO" sz="24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Many interpolation methods exist.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are quite flexible and can accommodate different aspects of the sample data. Others are more restrictive and require that the data meet specific conditions.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1200" b="1" i="0" kern="1200" dirty="0">
                <a:solidFill>
                  <a:schemeClr val="tx1"/>
                </a:solidFill>
                <a:effectLst/>
                <a:latin typeface="+mn-lt"/>
                <a:ea typeface="+mn-ea"/>
                <a:cs typeface="+mn-cs"/>
              </a:rPr>
              <a:t>Local interpolation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sz="1200" b="1" i="0" kern="1200" dirty="0">
                <a:solidFill>
                  <a:schemeClr val="tx1"/>
                </a:solidFill>
                <a:effectLst/>
                <a:latin typeface="+mn-lt"/>
                <a:ea typeface="+mn-ea"/>
                <a:cs typeface="+mn-cs"/>
              </a:rPr>
              <a:t>Exact interpolation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nb-NO"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a:t>
            </a:fld>
            <a:endParaRPr lang="nb-NO"/>
          </a:p>
        </p:txBody>
      </p:sp>
      <p:sp>
        <p:nvSpPr>
          <p:cNvPr id="5" name="Date Placeholder 4">
            <a:extLst>
              <a:ext uri="{FF2B5EF4-FFF2-40B4-BE49-F238E27FC236}">
                <a16:creationId xmlns:a16="http://schemas.microsoft.com/office/drawing/2014/main" id="{ECAAB273-1D2F-BA32-4061-D951AEADDCA7}"/>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8154900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sv-SE" sz="1800" dirty="0"/>
              <a:t>Cross validation is a ”leave one out” method that allows you to determine how well your interpolation model fits your data.</a:t>
            </a:r>
            <a:endParaRPr lang="nb-NO" sz="1800" dirty="0"/>
          </a:p>
        </p:txBody>
      </p:sp>
      <p:sp>
        <p:nvSpPr>
          <p:cNvPr id="4" name="Date Placeholder 3"/>
          <p:cNvSpPr>
            <a:spLocks noGrp="1"/>
          </p:cNvSpPr>
          <p:nvPr>
            <p:ph type="dt" idx="1"/>
          </p:nvPr>
        </p:nvSpPr>
        <p:spPr/>
        <p:txBody>
          <a:bodyPr/>
          <a:lstStyle/>
          <a:p>
            <a:r>
              <a:rPr lang="nb-NO"/>
              <a:t>29.01.2024</a:t>
            </a:r>
          </a:p>
        </p:txBody>
      </p:sp>
      <p:sp>
        <p:nvSpPr>
          <p:cNvPr id="5" name="Slide Number Placeholder 4"/>
          <p:cNvSpPr>
            <a:spLocks noGrp="1"/>
          </p:cNvSpPr>
          <p:nvPr>
            <p:ph type="sldNum" sz="quarter" idx="5"/>
          </p:nvPr>
        </p:nvSpPr>
        <p:spPr/>
        <p:txBody>
          <a:bodyPr/>
          <a:lstStyle/>
          <a:p>
            <a:fld id="{EA0A4961-C86A-4DEB-87C0-D9025FEF9437}" type="slidenum">
              <a:rPr lang="nb-NO" smtClean="0"/>
              <a:t>55</a:t>
            </a:fld>
            <a:endParaRPr lang="nb-NO"/>
          </a:p>
        </p:txBody>
      </p:sp>
    </p:spTree>
    <p:extLst>
      <p:ext uri="{BB962C8B-B14F-4D97-AF65-F5344CB8AC3E}">
        <p14:creationId xmlns:p14="http://schemas.microsoft.com/office/powerpoint/2010/main" val="9274584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 What are the differences between these two?</a:t>
            </a:r>
            <a:endParaRPr lang="nb-NO" b="1" dirty="0"/>
          </a:p>
        </p:txBody>
      </p:sp>
      <p:sp>
        <p:nvSpPr>
          <p:cNvPr id="4" name="Slide Number Placeholder 3"/>
          <p:cNvSpPr>
            <a:spLocks noGrp="1"/>
          </p:cNvSpPr>
          <p:nvPr>
            <p:ph type="sldNum" sz="quarter" idx="5"/>
          </p:nvPr>
        </p:nvSpPr>
        <p:spPr/>
        <p:txBody>
          <a:bodyPr/>
          <a:lstStyle/>
          <a:p>
            <a:fld id="{EA0A4961-C86A-4DEB-87C0-D9025FEF9437}" type="slidenum">
              <a:rPr lang="nb-NO" smtClean="0"/>
              <a:t>59</a:t>
            </a:fld>
            <a:endParaRPr lang="nb-NO"/>
          </a:p>
        </p:txBody>
      </p:sp>
      <p:sp>
        <p:nvSpPr>
          <p:cNvPr id="5" name="Date Placeholder 4">
            <a:extLst>
              <a:ext uri="{FF2B5EF4-FFF2-40B4-BE49-F238E27FC236}">
                <a16:creationId xmlns:a16="http://schemas.microsoft.com/office/drawing/2014/main" id="{B9754874-3A50-9CEC-1833-C681B66CC679}"/>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549944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Duck egg</a:t>
            </a:r>
            <a:endParaRPr lang="nb-NO" b="1" dirty="0"/>
          </a:p>
        </p:txBody>
      </p:sp>
      <p:sp>
        <p:nvSpPr>
          <p:cNvPr id="4" name="Slide Number Placeholder 3"/>
          <p:cNvSpPr>
            <a:spLocks noGrp="1"/>
          </p:cNvSpPr>
          <p:nvPr>
            <p:ph type="sldNum" sz="quarter" idx="5"/>
          </p:nvPr>
        </p:nvSpPr>
        <p:spPr/>
        <p:txBody>
          <a:bodyPr/>
          <a:lstStyle/>
          <a:p>
            <a:fld id="{EA0A4961-C86A-4DEB-87C0-D9025FEF9437}" type="slidenum">
              <a:rPr lang="nb-NO" smtClean="0"/>
              <a:t>60</a:t>
            </a:fld>
            <a:endParaRPr lang="nb-NO"/>
          </a:p>
        </p:txBody>
      </p:sp>
      <p:sp>
        <p:nvSpPr>
          <p:cNvPr id="5" name="Date Placeholder 4">
            <a:extLst>
              <a:ext uri="{FF2B5EF4-FFF2-40B4-BE49-F238E27FC236}">
                <a16:creationId xmlns:a16="http://schemas.microsoft.com/office/drawing/2014/main" id="{3E2D5B60-70AA-CD6A-7E12-09919435BCF3}"/>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332090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61</a:t>
            </a:fld>
            <a:endParaRPr lang="nb-NO"/>
          </a:p>
        </p:txBody>
      </p:sp>
      <p:sp>
        <p:nvSpPr>
          <p:cNvPr id="5" name="Date Placeholder 4">
            <a:extLst>
              <a:ext uri="{FF2B5EF4-FFF2-40B4-BE49-F238E27FC236}">
                <a16:creationId xmlns:a16="http://schemas.microsoft.com/office/drawing/2014/main" id="{688EFDE1-54FA-C38E-8094-96E42467575B}"/>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637373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https://pro.arcgis.com/en/pro-app/latest/help/analysis/geostatistical-analyst/the-geostatistical-workflow.htm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Yu Gothic UI" panose="020B0500000000000000" pitchFamily="34" charset="-128"/>
                <a:ea typeface="Yu Gothic UI" panose="020B0500000000000000" pitchFamily="34" charset="-128"/>
              </a:rPr>
              <a:t>Lets start to have a look on Geostatistical</a:t>
            </a:r>
            <a:r>
              <a:rPr lang="en-US" sz="1200" b="0" i="0" kern="1200" dirty="0">
                <a:solidFill>
                  <a:schemeClr val="tx1"/>
                </a:solidFill>
                <a:effectLst/>
                <a:latin typeface="+mn-lt"/>
                <a:ea typeface="+mn-ea"/>
                <a:cs typeface="+mn-cs"/>
              </a:rPr>
              <a:t> workflow</a:t>
            </a:r>
            <a:endParaRPr lang="en-US" dirty="0">
              <a:latin typeface="Yu Gothic UI" panose="020B0500000000000000" pitchFamily="34" charset="-128"/>
              <a:ea typeface="Yu Gothic UI" panose="020B05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Yu Gothic UI" panose="020B0500000000000000" pitchFamily="34" charset="-128"/>
                <a:ea typeface="Yu Gothic UI" panose="020B0500000000000000" pitchFamily="34" charset="-128"/>
              </a:rPr>
              <a:t>Geostatistical</a:t>
            </a:r>
            <a:r>
              <a:rPr lang="en-US" sz="1200" b="1" i="0" kern="1200" dirty="0">
                <a:solidFill>
                  <a:schemeClr val="tx1"/>
                </a:solidFill>
                <a:effectLst/>
                <a:latin typeface="+mn-lt"/>
                <a:ea typeface="+mn-ea"/>
                <a:cs typeface="+mn-cs"/>
              </a:rPr>
              <a:t> models can be applied to a wide variety of scenarios and are typically used to generate predictions for </a:t>
            </a:r>
            <a:r>
              <a:rPr lang="en-US" sz="1200" b="1" i="0" kern="1200" dirty="0" err="1">
                <a:solidFill>
                  <a:schemeClr val="tx1"/>
                </a:solidFill>
                <a:effectLst/>
                <a:latin typeface="+mn-lt"/>
                <a:ea typeface="+mn-ea"/>
                <a:cs typeface="+mn-cs"/>
              </a:rPr>
              <a:t>unsampled</a:t>
            </a:r>
            <a:r>
              <a:rPr lang="en-US" sz="1200" b="1" i="0" kern="1200" dirty="0">
                <a:solidFill>
                  <a:schemeClr val="tx1"/>
                </a:solidFill>
                <a:effectLst/>
                <a:latin typeface="+mn-lt"/>
                <a:ea typeface="+mn-ea"/>
                <a:cs typeface="+mn-cs"/>
              </a:rPr>
              <a:t> locations,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as well as measures of uncertainty for those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first step, as in almost any data-driven study, is to closely examine the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typically starts by mapping or plotting the dataset, using a classification and color scheme that allow clear visualization of important characteristics that the dataset might present, for example, a strong increase in values from north to south or a mix of high and low values in no particular arrangement (possibly a sign that the data was taken at a scale that does not show spatial correlation).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The second stage is to build the </a:t>
            </a:r>
            <a:r>
              <a:rPr lang="en-US" sz="1200" b="0" i="0" kern="1200" dirty="0" err="1">
                <a:solidFill>
                  <a:schemeClr val="tx1"/>
                </a:solidFill>
                <a:effectLst/>
                <a:latin typeface="+mn-lt"/>
                <a:ea typeface="+mn-ea"/>
                <a:cs typeface="+mn-cs"/>
              </a:rPr>
              <a:t>geostatistical</a:t>
            </a:r>
            <a:r>
              <a:rPr lang="en-US" sz="1200" b="0" i="0" kern="1200" dirty="0">
                <a:solidFill>
                  <a:schemeClr val="tx1"/>
                </a:solidFill>
                <a:effectLst/>
                <a:latin typeface="+mn-lt"/>
                <a:ea typeface="+mn-ea"/>
                <a:cs typeface="+mn-cs"/>
              </a:rPr>
              <a:t> model. This process can entail several steps, depending on the objectives of the study (that is, the types of information the model is supposed to provide) and the features of the dataset. Building the model can involve preprocessing the data to remove spatial trends, which are modeled separately and added back in the final step of the interpolation process. It might also involve transforming the data so that it follows a Gaussian distribution more closely.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3</a:t>
            </a:r>
            <a:r>
              <a:rPr lang="en-US" sz="1200" b="0" i="0" kern="1200" dirty="0">
                <a:solidFill>
                  <a:schemeClr val="tx1"/>
                </a:solidFill>
                <a:effectLst/>
                <a:latin typeface="+mn-lt"/>
                <a:ea typeface="+mn-ea"/>
                <a:cs typeface="+mn-cs"/>
              </a:rPr>
              <a:t>. In addition to preprocessing the data, it may be necessary to model the spatial structure (</a:t>
            </a:r>
            <a:r>
              <a:rPr lang="en-US" sz="1200" b="1" i="0" kern="1200" dirty="0">
                <a:solidFill>
                  <a:schemeClr val="tx1"/>
                </a:solidFill>
                <a:effectLst/>
                <a:latin typeface="+mn-lt"/>
                <a:ea typeface="+mn-ea"/>
                <a:cs typeface="+mn-cs"/>
              </a:rPr>
              <a:t>spatial correlation</a:t>
            </a:r>
            <a:r>
              <a:rPr lang="en-US" sz="1200" b="0" i="0" kern="1200" dirty="0">
                <a:solidFill>
                  <a:schemeClr val="tx1"/>
                </a:solidFill>
                <a:effectLst/>
                <a:latin typeface="+mn-lt"/>
                <a:ea typeface="+mn-ea"/>
                <a:cs typeface="+mn-cs"/>
              </a:rPr>
              <a:t>) in the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Some methods, such as kriging, require this to be explicitly modeled using </a:t>
            </a:r>
            <a:r>
              <a:rPr lang="en-US" sz="1200" b="0" i="0" kern="1200" dirty="0" err="1">
                <a:solidFill>
                  <a:schemeClr val="tx1"/>
                </a:solidFill>
                <a:effectLst/>
                <a:latin typeface="+mn-lt"/>
                <a:ea typeface="+mn-ea"/>
                <a:cs typeface="+mn-cs"/>
              </a:rPr>
              <a:t>semivariogram</a:t>
            </a:r>
            <a:r>
              <a:rPr lang="en-US" sz="1200" b="0" i="0" kern="1200" dirty="0">
                <a:solidFill>
                  <a:schemeClr val="tx1"/>
                </a:solidFill>
                <a:effectLst/>
                <a:latin typeface="+mn-lt"/>
                <a:ea typeface="+mn-ea"/>
                <a:cs typeface="+mn-cs"/>
              </a:rPr>
              <a:t> or covariance functions whereas other methods, such as Inverse Distance Weighting, rely on an assumed degree of spatial structure, which the modeler must provide based on prior knowledge of the phenomenon.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4</a:t>
            </a:r>
            <a:r>
              <a:rPr lang="en-US" sz="1200" b="0" i="0" kern="1200" dirty="0">
                <a:solidFill>
                  <a:schemeClr val="tx1"/>
                </a:solidFill>
                <a:effectLst/>
                <a:latin typeface="+mn-lt"/>
                <a:ea typeface="+mn-ea"/>
                <a:cs typeface="+mn-cs"/>
              </a:rPr>
              <a:t>. A final component of the model is </a:t>
            </a:r>
            <a:r>
              <a:rPr lang="en-US" sz="1200" b="1" i="0" kern="1200" dirty="0">
                <a:solidFill>
                  <a:schemeClr val="tx1"/>
                </a:solidFill>
                <a:effectLst/>
                <a:latin typeface="+mn-lt"/>
                <a:ea typeface="+mn-ea"/>
                <a:cs typeface="+mn-cs"/>
              </a:rPr>
              <a:t>the search strategy</a:t>
            </a:r>
            <a:r>
              <a:rPr lang="en-US" sz="1200" b="0" i="0" kern="1200" dirty="0">
                <a:solidFill>
                  <a:schemeClr val="tx1"/>
                </a:solidFill>
                <a:effectLst/>
                <a:latin typeface="+mn-lt"/>
                <a:ea typeface="+mn-ea"/>
                <a:cs typeface="+mn-cs"/>
              </a:rPr>
              <a:t>. This </a:t>
            </a:r>
            <a:r>
              <a:rPr lang="en-US" sz="1200" b="1" i="0" kern="1200" dirty="0">
                <a:solidFill>
                  <a:schemeClr val="tx1"/>
                </a:solidFill>
                <a:effectLst/>
                <a:latin typeface="+mn-lt"/>
                <a:ea typeface="+mn-ea"/>
                <a:cs typeface="+mn-cs"/>
              </a:rPr>
              <a:t>defines how many data points are used to generate a value for an unsampled location</a:t>
            </a:r>
            <a:r>
              <a:rPr lang="en-US" sz="1200" b="0" i="0" kern="1200" dirty="0">
                <a:solidFill>
                  <a:schemeClr val="tx1"/>
                </a:solidFill>
                <a:effectLst/>
                <a:latin typeface="+mn-lt"/>
                <a:ea typeface="+mn-ea"/>
                <a:cs typeface="+mn-cs"/>
              </a:rPr>
              <a:t>. Their spatial configuration (location with respect to one another and to the </a:t>
            </a:r>
            <a:r>
              <a:rPr lang="en-US" sz="1200" b="0" i="0" kern="1200" dirty="0" err="1">
                <a:solidFill>
                  <a:schemeClr val="tx1"/>
                </a:solidFill>
                <a:effectLst/>
                <a:latin typeface="+mn-lt"/>
                <a:ea typeface="+mn-ea"/>
                <a:cs typeface="+mn-cs"/>
              </a:rPr>
              <a:t>unsampled</a:t>
            </a:r>
            <a:r>
              <a:rPr lang="en-US" sz="1200" b="0" i="0" kern="1200" dirty="0">
                <a:solidFill>
                  <a:schemeClr val="tx1"/>
                </a:solidFill>
                <a:effectLst/>
                <a:latin typeface="+mn-lt"/>
                <a:ea typeface="+mn-ea"/>
                <a:cs typeface="+mn-cs"/>
              </a:rPr>
              <a:t> location) can also be defined. Both factors affect the interpolated value and its associated uncertainty.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many methods, a search ellipse is defined, along with the number of sectors the ellipse is split into and how many points are taken from each sector to make a prediction.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5</a:t>
            </a:r>
            <a:r>
              <a:rPr lang="en-US" sz="1200" b="0" i="0" kern="1200" dirty="0">
                <a:solidFill>
                  <a:schemeClr val="tx1"/>
                </a:solidFill>
                <a:effectLst/>
                <a:latin typeface="+mn-lt"/>
                <a:ea typeface="+mn-ea"/>
                <a:cs typeface="+mn-cs"/>
              </a:rPr>
              <a:t>. Once the model has been completely defined, it can be used in conjunction with the dataset to generate interpolated values for all unsampled locations within an area of interest.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output is usually a map showing values of the variable being modeled. The effect of outliers can be investigated at this stage, as they will probably change the model's parameter values and thus the interpolated map.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6.</a:t>
            </a:r>
            <a:r>
              <a:rPr lang="en-US" sz="1200" b="0" i="0" kern="1200" dirty="0">
                <a:solidFill>
                  <a:schemeClr val="tx1"/>
                </a:solidFill>
                <a:effectLst/>
                <a:latin typeface="+mn-lt"/>
                <a:ea typeface="+mn-ea"/>
                <a:cs typeface="+mn-cs"/>
              </a:rPr>
              <a:t> Depending on the interpolation method, the same model can also be used to generate measures of uncertainty for the interpolated values. Not all models have this capability, so it is important to define at the start if measures of uncertainty are needed.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7</a:t>
            </a:r>
            <a:r>
              <a:rPr lang="en-US" sz="1200" b="0" i="0" kern="1200" dirty="0">
                <a:solidFill>
                  <a:schemeClr val="tx1"/>
                </a:solidFill>
                <a:effectLst/>
                <a:latin typeface="+mn-lt"/>
                <a:ea typeface="+mn-ea"/>
                <a:cs typeface="+mn-cs"/>
              </a:rPr>
              <a:t>. As with all modeling, the model's output should be checked, that is, make sure that the interpolated values and associated measures of uncertainty are reasonable and match your expectations.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8. </a:t>
            </a:r>
            <a:r>
              <a:rPr lang="en-US" sz="1200" b="0" i="0" kern="1200" dirty="0">
                <a:solidFill>
                  <a:schemeClr val="tx1"/>
                </a:solidFill>
                <a:effectLst/>
                <a:latin typeface="+mn-lt"/>
                <a:ea typeface="+mn-ea"/>
                <a:cs typeface="+mn-cs"/>
              </a:rPr>
              <a:t>Once the model has been satisfactorily built, adjusted, and its output checked, the results can be used in risk analyses and decision making.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62</a:t>
            </a:fld>
            <a:endParaRPr lang="nb-NO"/>
          </a:p>
        </p:txBody>
      </p:sp>
      <p:sp>
        <p:nvSpPr>
          <p:cNvPr id="5" name="Date Placeholder 4">
            <a:extLst>
              <a:ext uri="{FF2B5EF4-FFF2-40B4-BE49-F238E27FC236}">
                <a16:creationId xmlns:a16="http://schemas.microsoft.com/office/drawing/2014/main" id="{BFFB607E-09C8-A351-555C-1B282D6E519B}"/>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1811550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nb-NO" altLang="nb-NO" sz="2800" dirty="0">
              <a:latin typeface="Yu Gothic UI" panose="020B0500000000000000" pitchFamily="34" charset="-128"/>
              <a:ea typeface="Yu Gothic UI" panose="020B05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A4961-C86A-4DEB-87C0-D9025FEF9437}"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640461C5-00B4-6262-013B-98E368DA8BFF}"/>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297624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nb-NO" altLang="nb-NO" sz="1100" dirty="0" err="1">
                <a:solidFill>
                  <a:srgbClr val="000000"/>
                </a:solidFill>
                <a:latin typeface="Yu Gothic UI" panose="020B0500000000000000" pitchFamily="34" charset="-128"/>
                <a:ea typeface="Yu Gothic UI" panose="020B0500000000000000" pitchFamily="34" charset="-128"/>
              </a:rPr>
              <a:t>There</a:t>
            </a:r>
            <a:r>
              <a:rPr lang="nb-NO" altLang="nb-NO" sz="1100" dirty="0">
                <a:solidFill>
                  <a:srgbClr val="000000"/>
                </a:solidFill>
                <a:latin typeface="Yu Gothic UI" panose="020B0500000000000000" pitchFamily="34" charset="-128"/>
                <a:ea typeface="Yu Gothic UI" panose="020B0500000000000000" pitchFamily="34" charset="-128"/>
              </a:rPr>
              <a:t> </a:t>
            </a:r>
            <a:r>
              <a:rPr lang="nb-NO" altLang="nb-NO" sz="1100" dirty="0" err="1">
                <a:solidFill>
                  <a:srgbClr val="000000"/>
                </a:solidFill>
                <a:latin typeface="Yu Gothic UI" panose="020B0500000000000000" pitchFamily="34" charset="-128"/>
                <a:ea typeface="Yu Gothic UI" panose="020B0500000000000000" pitchFamily="34" charset="-128"/>
              </a:rPr>
              <a:t>are</a:t>
            </a:r>
            <a:r>
              <a:rPr lang="nb-NO" altLang="nb-NO" sz="1100" dirty="0">
                <a:solidFill>
                  <a:srgbClr val="000000"/>
                </a:solidFill>
                <a:latin typeface="Yu Gothic UI" panose="020B0500000000000000" pitchFamily="34" charset="-128"/>
                <a:ea typeface="Yu Gothic UI" panose="020B0500000000000000" pitchFamily="34" charset="-128"/>
              </a:rPr>
              <a:t> </a:t>
            </a:r>
            <a:r>
              <a:rPr lang="nb-NO" altLang="nb-NO" sz="1100" dirty="0" err="1">
                <a:solidFill>
                  <a:srgbClr val="000000"/>
                </a:solidFill>
                <a:latin typeface="Yu Gothic UI" panose="020B0500000000000000" pitchFamily="34" charset="-128"/>
                <a:ea typeface="Yu Gothic UI" panose="020B0500000000000000" pitchFamily="34" charset="-128"/>
              </a:rPr>
              <a:t>effectively</a:t>
            </a:r>
            <a:r>
              <a:rPr lang="nb-NO" altLang="nb-NO" sz="1100" dirty="0">
                <a:solidFill>
                  <a:srgbClr val="000000"/>
                </a:solidFill>
                <a:latin typeface="Yu Gothic UI" panose="020B0500000000000000" pitchFamily="34" charset="-128"/>
                <a:ea typeface="Yu Gothic UI" panose="020B0500000000000000" pitchFamily="34" charset="-128"/>
              </a:rPr>
              <a:t> </a:t>
            </a:r>
            <a:r>
              <a:rPr lang="nb-NO" altLang="nb-NO" sz="1100" dirty="0" err="1">
                <a:solidFill>
                  <a:srgbClr val="000000"/>
                </a:solidFill>
                <a:latin typeface="Yu Gothic UI" panose="020B0500000000000000" pitchFamily="34" charset="-128"/>
                <a:ea typeface="Yu Gothic UI" panose="020B0500000000000000" pitchFamily="34" charset="-128"/>
              </a:rPr>
              <a:t>two</a:t>
            </a:r>
            <a:r>
              <a:rPr lang="nb-NO" altLang="nb-NO" sz="1100" dirty="0">
                <a:solidFill>
                  <a:srgbClr val="000000"/>
                </a:solidFill>
                <a:latin typeface="Yu Gothic UI" panose="020B0500000000000000" pitchFamily="34" charset="-128"/>
                <a:ea typeface="Yu Gothic UI" panose="020B0500000000000000" pitchFamily="34" charset="-128"/>
              </a:rPr>
              <a:t> types </a:t>
            </a:r>
            <a:r>
              <a:rPr lang="nb-NO" altLang="nb-NO" sz="1100" dirty="0" err="1">
                <a:solidFill>
                  <a:srgbClr val="000000"/>
                </a:solidFill>
                <a:latin typeface="Yu Gothic UI" panose="020B0500000000000000" pitchFamily="34" charset="-128"/>
                <a:ea typeface="Yu Gothic UI" panose="020B0500000000000000" pitchFamily="34" charset="-128"/>
              </a:rPr>
              <a:t>of</a:t>
            </a:r>
            <a:r>
              <a:rPr lang="nb-NO" altLang="nb-NO" sz="1100" dirty="0">
                <a:solidFill>
                  <a:srgbClr val="000000"/>
                </a:solidFill>
                <a:latin typeface="Yu Gothic UI" panose="020B0500000000000000" pitchFamily="34" charset="-128"/>
                <a:ea typeface="Yu Gothic UI" panose="020B0500000000000000" pitchFamily="34" charset="-128"/>
              </a:rPr>
              <a:t> </a:t>
            </a:r>
            <a:r>
              <a:rPr lang="nb-NO" altLang="nb-NO" sz="1100" dirty="0" err="1">
                <a:solidFill>
                  <a:srgbClr val="000000"/>
                </a:solidFill>
                <a:latin typeface="Yu Gothic UI" panose="020B0500000000000000" pitchFamily="34" charset="-128"/>
                <a:ea typeface="Yu Gothic UI" panose="020B0500000000000000" pitchFamily="34" charset="-128"/>
              </a:rPr>
              <a:t>techniques</a:t>
            </a:r>
            <a:r>
              <a:rPr lang="nb-NO" altLang="nb-NO" sz="1100" dirty="0">
                <a:solidFill>
                  <a:srgbClr val="000000"/>
                </a:solidFill>
                <a:latin typeface="Yu Gothic UI" panose="020B0500000000000000" pitchFamily="34" charset="-128"/>
                <a:ea typeface="Yu Gothic UI" panose="020B0500000000000000" pitchFamily="34" charset="-128"/>
              </a:rPr>
              <a:t> for </a:t>
            </a:r>
            <a:r>
              <a:rPr lang="nb-NO" altLang="nb-NO" sz="1100" dirty="0" err="1">
                <a:solidFill>
                  <a:srgbClr val="000000"/>
                </a:solidFill>
                <a:latin typeface="Yu Gothic UI" panose="020B0500000000000000" pitchFamily="34" charset="-128"/>
                <a:ea typeface="Yu Gothic UI" panose="020B0500000000000000" pitchFamily="34" charset="-128"/>
              </a:rPr>
              <a:t>generating</a:t>
            </a:r>
            <a:r>
              <a:rPr lang="nb-NO" altLang="nb-NO" sz="1100" dirty="0">
                <a:solidFill>
                  <a:srgbClr val="000000"/>
                </a:solidFill>
                <a:latin typeface="Yu Gothic UI" panose="020B0500000000000000" pitchFamily="34" charset="-128"/>
                <a:ea typeface="Yu Gothic UI" panose="020B0500000000000000" pitchFamily="34" charset="-128"/>
              </a:rPr>
              <a:t> raster </a:t>
            </a:r>
            <a:r>
              <a:rPr lang="nb-NO" altLang="nb-NO" sz="1100" dirty="0" err="1">
                <a:solidFill>
                  <a:srgbClr val="000000"/>
                </a:solidFill>
                <a:latin typeface="Yu Gothic UI" panose="020B0500000000000000" pitchFamily="34" charset="-128"/>
                <a:ea typeface="Yu Gothic UI" panose="020B0500000000000000" pitchFamily="34" charset="-128"/>
              </a:rPr>
              <a:t>surfaces</a:t>
            </a:r>
            <a:r>
              <a:rPr lang="nb-NO" altLang="nb-NO" sz="1100" dirty="0">
                <a:solidFill>
                  <a:srgbClr val="000000"/>
                </a:solidFill>
                <a:latin typeface="Yu Gothic UI" panose="020B0500000000000000" pitchFamily="34" charset="-128"/>
                <a:ea typeface="Yu Gothic UI" panose="020B0500000000000000"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lang="nb-NO" altLang="nb-NO" sz="1100" dirty="0">
              <a:solidFill>
                <a:srgbClr val="000000"/>
              </a:solidFill>
              <a:latin typeface="Yu Gothic UI" panose="020B0500000000000000" pitchFamily="34" charset="-128"/>
              <a:ea typeface="Yu Gothic UI" panose="020B0500000000000000" pitchFamily="34" charset="-128"/>
            </a:endParaRPr>
          </a:p>
          <a:p>
            <a:r>
              <a:rPr lang="en-US" sz="1200" b="1" i="0" kern="1200" dirty="0">
                <a:solidFill>
                  <a:schemeClr val="tx1"/>
                </a:solidFill>
                <a:effectLst/>
                <a:latin typeface="+mn-lt"/>
                <a:ea typeface="+mn-ea"/>
                <a:cs typeface="+mn-cs"/>
              </a:rPr>
              <a:t>The interpolation tools are generally divided into deterministic and </a:t>
            </a:r>
            <a:r>
              <a:rPr lang="en-US" sz="1200" b="1" i="0" kern="1200" dirty="0" err="1">
                <a:solidFill>
                  <a:schemeClr val="tx1"/>
                </a:solidFill>
                <a:effectLst/>
                <a:latin typeface="+mn-lt"/>
                <a:ea typeface="+mn-ea"/>
                <a:cs typeface="+mn-cs"/>
              </a:rPr>
              <a:t>geostatistical</a:t>
            </a:r>
            <a:r>
              <a:rPr lang="en-US" sz="1200" b="1" i="0" kern="1200" dirty="0">
                <a:solidFill>
                  <a:schemeClr val="tx1"/>
                </a:solidFill>
                <a:effectLst/>
                <a:latin typeface="+mn-lt"/>
                <a:ea typeface="+mn-ea"/>
                <a:cs typeface="+mn-cs"/>
              </a:rPr>
              <a:t> methods.</a:t>
            </a:r>
          </a:p>
          <a:p>
            <a:r>
              <a:rPr lang="en-US" sz="1200" b="0" i="0" kern="1200" dirty="0">
                <a:solidFill>
                  <a:schemeClr val="tx1"/>
                </a:solidFill>
                <a:effectLst/>
                <a:latin typeface="+mn-lt"/>
                <a:ea typeface="+mn-ea"/>
                <a:cs typeface="+mn-cs"/>
              </a:rPr>
              <a:t>The deterministic interpolation methods assign values to locations based on the surrounding measured values and on specified mathematical formulas that determine the smoothness of the resulting surface.</a:t>
            </a:r>
          </a:p>
          <a:p>
            <a:r>
              <a:rPr lang="en-US" sz="1200" b="0" i="0" kern="1200" dirty="0">
                <a:solidFill>
                  <a:schemeClr val="tx1"/>
                </a:solidFill>
                <a:effectLst/>
                <a:latin typeface="+mn-lt"/>
                <a:ea typeface="+mn-ea"/>
                <a:cs typeface="+mn-cs"/>
              </a:rPr>
              <a:t>The deterministic methods include IDW (inverse distance weighting), Natural Neighbor, Trend, and Spline.</a:t>
            </a: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geostatistical</a:t>
            </a:r>
            <a:r>
              <a:rPr lang="en-US" sz="1200" b="0" i="0" kern="1200" dirty="0">
                <a:solidFill>
                  <a:schemeClr val="tx1"/>
                </a:solidFill>
                <a:effectLst/>
                <a:latin typeface="+mn-lt"/>
                <a:ea typeface="+mn-ea"/>
                <a:cs typeface="+mn-cs"/>
              </a:rPr>
              <a:t> methods are based on statistical models that include autocorrelation (the statistical relationship among the measured points). Because of this, </a:t>
            </a:r>
            <a:r>
              <a:rPr lang="en-US" sz="1200" b="0" i="0" kern="1200" dirty="0" err="1">
                <a:solidFill>
                  <a:schemeClr val="tx1"/>
                </a:solidFill>
                <a:effectLst/>
                <a:latin typeface="+mn-lt"/>
                <a:ea typeface="+mn-ea"/>
                <a:cs typeface="+mn-cs"/>
              </a:rPr>
              <a:t>geostatistical</a:t>
            </a:r>
            <a:r>
              <a:rPr lang="en-US" sz="1200" b="0" i="0" kern="1200" dirty="0">
                <a:solidFill>
                  <a:schemeClr val="tx1"/>
                </a:solidFill>
                <a:effectLst/>
                <a:latin typeface="+mn-lt"/>
                <a:ea typeface="+mn-ea"/>
                <a:cs typeface="+mn-cs"/>
              </a:rPr>
              <a:t> techniques not only have the capability of producing a prediction surface but also provide some measure of the certainty or accuracy of the predictions.</a:t>
            </a:r>
          </a:p>
          <a:p>
            <a:r>
              <a:rPr lang="en-US" sz="1200" b="0" i="0" kern="1200" dirty="0">
                <a:solidFill>
                  <a:schemeClr val="tx1"/>
                </a:solidFill>
                <a:effectLst/>
                <a:latin typeface="+mn-lt"/>
                <a:ea typeface="+mn-ea"/>
                <a:cs typeface="+mn-cs"/>
              </a:rPr>
              <a:t>Kriging is a </a:t>
            </a:r>
            <a:r>
              <a:rPr lang="en-US" sz="1200" b="0" i="0" kern="1200" dirty="0" err="1">
                <a:solidFill>
                  <a:schemeClr val="tx1"/>
                </a:solidFill>
                <a:effectLst/>
                <a:latin typeface="+mn-lt"/>
                <a:ea typeface="+mn-ea"/>
                <a:cs typeface="+mn-cs"/>
              </a:rPr>
              <a:t>geostatistical</a:t>
            </a:r>
            <a:r>
              <a:rPr lang="en-US" sz="1200" b="0" i="0" kern="1200" dirty="0">
                <a:solidFill>
                  <a:schemeClr val="tx1"/>
                </a:solidFill>
                <a:effectLst/>
                <a:latin typeface="+mn-lt"/>
                <a:ea typeface="+mn-ea"/>
                <a:cs typeface="+mn-cs"/>
              </a:rPr>
              <a:t> method of interpolation.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Yu Gothic UI" panose="020B0500000000000000" pitchFamily="34" charset="-128"/>
                <a:ea typeface="Yu Gothic UI" panose="020B0500000000000000" pitchFamily="34" charset="-128"/>
              </a:rPr>
              <a:t>They are more difficult to execute since more parameters need to be set.</a:t>
            </a:r>
          </a:p>
          <a:p>
            <a:endParaRPr lang="en-US" sz="1200" b="0" i="0" kern="1200" dirty="0">
              <a:solidFill>
                <a:schemeClr val="tx1"/>
              </a:solidFill>
              <a:effectLst/>
              <a:latin typeface="+mn-lt"/>
              <a:ea typeface="+mn-ea"/>
              <a:cs typeface="+mn-cs"/>
            </a:endParaRPr>
          </a:p>
          <a:p>
            <a:r>
              <a:rPr lang="en-US" dirty="0"/>
              <a:t>There are two main groupings of interpolation techniques: deterministic and geostatistical. Deterministic interpolation techniques create surfaces from measured points, based on either the extent of similarity (Inverse Distance Weighted) or the degree of smoothing (Radial Basis Functions). Geostatistical interpolation techniques (kriging) utilize the statistical properties of the measured points. Geostatistical techniques quantify the spatial autocorrelation among measured points and account for the spatial configuration of the sample points around the prediction location.</a:t>
            </a: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nb-NO" altLang="nb-NO" sz="2800" dirty="0">
              <a:latin typeface="Yu Gothic UI" panose="020B0500000000000000" pitchFamily="34" charset="-128"/>
              <a:ea typeface="Yu Gothic UI" panose="020B05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b-NO" altLang="nb-NO" sz="1100" b="0" i="0" u="none" strike="noStrike" cap="none" normalizeH="0" baseline="0" dirty="0">
              <a:ln>
                <a:noFill/>
              </a:ln>
              <a:solidFill>
                <a:schemeClr val="tx1"/>
              </a:solidFill>
              <a:effectLst/>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9</a:t>
            </a:fld>
            <a:endParaRPr lang="nb-NO"/>
          </a:p>
        </p:txBody>
      </p:sp>
      <p:sp>
        <p:nvSpPr>
          <p:cNvPr id="5" name="Date Placeholder 4">
            <a:extLst>
              <a:ext uri="{FF2B5EF4-FFF2-40B4-BE49-F238E27FC236}">
                <a16:creationId xmlns:a16="http://schemas.microsoft.com/office/drawing/2014/main" id="{0B3E992B-EC5B-AE07-E035-9CFE188CA059}"/>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934139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measurement of uncertainty is critical to informed decision making, as it provides information on the possible values (outcomes) for each location rather than just one interpolated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Geostatistical tools and methods have since </a:t>
            </a:r>
            <a:r>
              <a:rPr lang="en-US" sz="1200" b="1" i="0" kern="1200" dirty="0">
                <a:solidFill>
                  <a:schemeClr val="tx1"/>
                </a:solidFill>
                <a:effectLst/>
                <a:latin typeface="+mn-lt"/>
                <a:ea typeface="+mn-ea"/>
                <a:cs typeface="+mn-cs"/>
              </a:rPr>
              <a:t>evolved to not only provide interpolated values, but also measures of uncertainty for those values</a:t>
            </a:r>
          </a:p>
        </p:txBody>
      </p:sp>
      <p:sp>
        <p:nvSpPr>
          <p:cNvPr id="4" name="Slide Number Placeholder 3"/>
          <p:cNvSpPr>
            <a:spLocks noGrp="1"/>
          </p:cNvSpPr>
          <p:nvPr>
            <p:ph type="sldNum" sz="quarter" idx="10"/>
          </p:nvPr>
        </p:nvSpPr>
        <p:spPr/>
        <p:txBody>
          <a:bodyPr/>
          <a:lstStyle/>
          <a:p>
            <a:fld id="{EA0A4961-C86A-4DEB-87C0-D9025FEF9437}" type="slidenum">
              <a:rPr lang="nb-NO" smtClean="0"/>
              <a:t>10</a:t>
            </a:fld>
            <a:endParaRPr lang="nb-NO"/>
          </a:p>
        </p:txBody>
      </p:sp>
      <p:sp>
        <p:nvSpPr>
          <p:cNvPr id="5" name="Date Placeholder 4">
            <a:extLst>
              <a:ext uri="{FF2B5EF4-FFF2-40B4-BE49-F238E27FC236}">
                <a16:creationId xmlns:a16="http://schemas.microsoft.com/office/drawing/2014/main" id="{77211DD7-324E-E38D-2682-B30E2846EA03}"/>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411563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Geostatistics is a class of statistics used to analyze and predict the values associated with spatial or spatiotemporal phenomena.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Geostatistical theory supports that any measurement of regionalized variables can be viewed as a realization of a random function (or random process, or random field, or stochastic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11</a:t>
            </a:fld>
            <a:endParaRPr lang="nb-NO"/>
          </a:p>
        </p:txBody>
      </p:sp>
      <p:sp>
        <p:nvSpPr>
          <p:cNvPr id="5" name="Date Placeholder 4">
            <a:extLst>
              <a:ext uri="{FF2B5EF4-FFF2-40B4-BE49-F238E27FC236}">
                <a16:creationId xmlns:a16="http://schemas.microsoft.com/office/drawing/2014/main" id="{8C8D8147-36DC-67AB-37A5-FD29883C1C99}"/>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393073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Spatial autocorrelation</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 the</a:t>
            </a:r>
            <a:r>
              <a:rPr lang="en-US" sz="1200" b="0" i="0" kern="1200" dirty="0">
                <a:solidFill>
                  <a:schemeClr val="tx1"/>
                </a:solidFill>
                <a:effectLst/>
                <a:latin typeface="+mn-lt"/>
                <a:ea typeface="+mn-ea"/>
                <a:cs typeface="+mn-cs"/>
              </a:rPr>
              <a:t> tendency for areas or sites that </a:t>
            </a:r>
            <a:r>
              <a:rPr lang="en-US" sz="1200" b="1" i="0" kern="1200" dirty="0">
                <a:solidFill>
                  <a:schemeClr val="tx1"/>
                </a:solidFill>
                <a:effectLst/>
                <a:latin typeface="+mn-lt"/>
                <a:ea typeface="+mn-ea"/>
                <a:cs typeface="+mn-cs"/>
              </a:rPr>
              <a:t>are</a:t>
            </a:r>
            <a:r>
              <a:rPr lang="en-US" sz="1200" b="0" i="0" kern="1200" dirty="0">
                <a:solidFill>
                  <a:schemeClr val="tx1"/>
                </a:solidFill>
                <a:effectLst/>
                <a:latin typeface="+mn-lt"/>
                <a:ea typeface="+mn-ea"/>
                <a:cs typeface="+mn-cs"/>
              </a:rPr>
              <a:t> close together to have similar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come back to the </a:t>
            </a:r>
            <a:r>
              <a:rPr lang="en-US" i="1" dirty="0" err="1">
                <a:solidFill>
                  <a:srgbClr val="333333"/>
                </a:solidFill>
                <a:latin typeface="Helvetica Neue"/>
              </a:rPr>
              <a:t>The</a:t>
            </a:r>
            <a:r>
              <a:rPr lang="en-US" i="1" dirty="0">
                <a:solidFill>
                  <a:srgbClr val="333333"/>
                </a:solidFill>
                <a:latin typeface="Helvetica Neue"/>
              </a:rPr>
              <a:t> first law of geography: Everything is related to everything else, but near things are more related than distant things.”</a:t>
            </a:r>
            <a:r>
              <a:rPr lang="en-US" dirty="0">
                <a:solidFill>
                  <a:srgbClr val="333333"/>
                </a:solidFill>
                <a:latin typeface="Helvetica Neue"/>
              </a:rPr>
              <a:t> Waldo R. Tobler (Tobler </a:t>
            </a:r>
            <a:r>
              <a:rPr lang="en-US" dirty="0">
                <a:solidFill>
                  <a:srgbClr val="4183C4"/>
                </a:solidFill>
                <a:latin typeface="Helvetica Neue"/>
                <a:hlinkClick r:id="rId3"/>
              </a:rPr>
              <a:t>1970</a:t>
            </a:r>
            <a:r>
              <a:rPr lang="en-US" dirty="0">
                <a:solidFill>
                  <a:srgbClr val="333333"/>
                </a:solidFill>
                <a:latin typeface="Helvetica Neue"/>
              </a:rPr>
              <a:t>)</a:t>
            </a:r>
            <a:endParaRPr lang="nb-N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12</a:t>
            </a:fld>
            <a:endParaRPr lang="nb-NO"/>
          </a:p>
        </p:txBody>
      </p:sp>
      <p:sp>
        <p:nvSpPr>
          <p:cNvPr id="5" name="Date Placeholder 4">
            <a:extLst>
              <a:ext uri="{FF2B5EF4-FFF2-40B4-BE49-F238E27FC236}">
                <a16:creationId xmlns:a16="http://schemas.microsoft.com/office/drawing/2014/main" id="{D3AF21EA-C63C-CF41-8AA3-8CA0C4ED98EC}"/>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167170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t>DISCUSS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Variables that vary gradually over space</a:t>
            </a:r>
            <a:r>
              <a:rPr lang="en-US" dirty="0"/>
              <a:t>, thus forming a smooth gradient of a variable between two locations in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propensity of a variable to show a smooth gradient across space aggregates similar values or properties adjacent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land surface elevation values</a:t>
            </a:r>
            <a:r>
              <a:rPr lang="en-US" b="1" baseline="0" dirty="0"/>
              <a:t> </a:t>
            </a:r>
            <a:r>
              <a:rPr lang="en-US" b="1" dirty="0"/>
              <a:t>of adjacent locations are generally quite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autocorrelation is a property of a variable that is often distributed over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classical statistics, the observed samples are assumed to be independent and identically distributed. This assumption is no longer valid for inherently spatially </a:t>
            </a:r>
            <a:r>
              <a:rPr lang="en-US" b="1" dirty="0" err="1"/>
              <a:t>autocorrelated</a:t>
            </a:r>
            <a:r>
              <a:rPr lang="en-US" b="1" dirty="0"/>
              <a:t> data.</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fact suggests that classical statistical tools like linear regression are inappropriate for spatial </a:t>
            </a:r>
            <a:r>
              <a:rPr lang="nb-NO" dirty="0"/>
              <a:t>data </a:t>
            </a:r>
            <a:r>
              <a:rPr lang="nb-NO" dirty="0" err="1"/>
              <a:t>analysis</a:t>
            </a:r>
            <a:r>
              <a:rPr lang="nb-NO" dirty="0"/>
              <a:t>. </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13</a:t>
            </a:fld>
            <a:endParaRPr lang="nb-NO"/>
          </a:p>
        </p:txBody>
      </p:sp>
      <p:sp>
        <p:nvSpPr>
          <p:cNvPr id="5" name="Date Placeholder 4">
            <a:extLst>
              <a:ext uri="{FF2B5EF4-FFF2-40B4-BE49-F238E27FC236}">
                <a16:creationId xmlns:a16="http://schemas.microsoft.com/office/drawing/2014/main" id="{269E8BA3-6784-2AFC-8DB4-9DD2EEAE2420}"/>
              </a:ext>
            </a:extLst>
          </p:cNvPr>
          <p:cNvSpPr>
            <a:spLocks noGrp="1"/>
          </p:cNvSpPr>
          <p:nvPr>
            <p:ph type="dt" idx="1"/>
          </p:nvPr>
        </p:nvSpPr>
        <p:spPr/>
        <p:txBody>
          <a:bodyPr/>
          <a:lstStyle/>
          <a:p>
            <a:r>
              <a:rPr lang="nb-NO"/>
              <a:t>29.01.2024</a:t>
            </a:r>
          </a:p>
        </p:txBody>
      </p:sp>
    </p:spTree>
    <p:extLst>
      <p:ext uri="{BB962C8B-B14F-4D97-AF65-F5344CB8AC3E}">
        <p14:creationId xmlns:p14="http://schemas.microsoft.com/office/powerpoint/2010/main" val="74389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07.02.2025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104266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07.02.2025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229531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07.02.2025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489475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07.02.2025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824675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07.02.2025</a:t>
            </a:fld>
            <a:endParaRPr lang="nb-NO"/>
          </a:p>
        </p:txBody>
      </p:sp>
    </p:spTree>
    <p:extLst>
      <p:ext uri="{BB962C8B-B14F-4D97-AF65-F5344CB8AC3E}">
        <p14:creationId xmlns:p14="http://schemas.microsoft.com/office/powerpoint/2010/main" val="9378618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BC82DA-7160-47C8-96F1-94D89085827F}" type="datetimeFigureOut">
              <a:rPr lang="nb-NO" smtClean="0"/>
              <a:t>07.02.2025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677106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E4BC82DA-7160-47C8-96F1-94D89085827F}" type="datetimeFigureOut">
              <a:rPr lang="nb-NO" smtClean="0"/>
              <a:t>07.02.2025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479885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E4BC82DA-7160-47C8-96F1-94D89085827F}" type="datetimeFigureOut">
              <a:rPr lang="nb-NO" smtClean="0"/>
              <a:t>07.02.2025</a:t>
            </a:fld>
            <a:endParaRPr lang="nb-NO"/>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nb-NO"/>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5949295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E4BC82DA-7160-47C8-96F1-94D89085827F}" type="datetimeFigureOut">
              <a:rPr lang="nb-NO" smtClean="0"/>
              <a:t>07.02.2025</a:t>
            </a:fld>
            <a:endParaRPr lang="nb-NO"/>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b-NO"/>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6052888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C82DA-7160-47C8-96F1-94D89085827F}" type="datetimeFigureOut">
              <a:rPr lang="nb-NO" smtClean="0"/>
              <a:t>07.02.2025</a:t>
            </a:fld>
            <a:endParaRPr lang="nb-NO"/>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nb-NO"/>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232934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07.02.2025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36654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07.02.2025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2688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07.02.2025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37086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07.02.2025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69271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07.02.2025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370858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BC82DA-7160-47C8-96F1-94D89085827F}" type="datetimeFigureOut">
              <a:rPr lang="nb-NO" smtClean="0"/>
              <a:t>07.02.2025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32158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E4BC82DA-7160-47C8-96F1-94D89085827F}" type="datetimeFigureOut">
              <a:rPr lang="nb-NO" smtClean="0"/>
              <a:t>07.02.2025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640601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E4BC82DA-7160-47C8-96F1-94D89085827F}" type="datetimeFigureOut">
              <a:rPr lang="nb-NO" smtClean="0"/>
              <a:t>07.02.2025</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50533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E4BC82DA-7160-47C8-96F1-94D89085827F}" type="datetimeFigureOut">
              <a:rPr lang="nb-NO" smtClean="0"/>
              <a:t>07.02.2025</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420128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C82DA-7160-47C8-96F1-94D89085827F}" type="datetimeFigureOut">
              <a:rPr lang="nb-NO" smtClean="0"/>
              <a:t>07.02.2025</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27443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07.02.2025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98281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07.02.2025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941947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9000">
              <a:schemeClr val="bg1">
                <a:lumMod val="85000"/>
                <a:alpha val="51000"/>
              </a:schemeClr>
            </a:gs>
            <a:gs pos="100000">
              <a:schemeClr val="bg1">
                <a:lumMod val="75000"/>
              </a:schemeClr>
            </a:gs>
            <a:gs pos="100000">
              <a:schemeClr val="bg1">
                <a:lumMod val="6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C82DA-7160-47C8-96F1-94D89085827F}" type="datetimeFigureOut">
              <a:rPr lang="nb-NO" smtClean="0"/>
              <a:t>07.02.2025</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E5407-2E5C-4566-9518-EC5A26F8B2DD}" type="slidenum">
              <a:rPr lang="nb-NO" smtClean="0"/>
              <a:t>‹#›</a:t>
            </a:fld>
            <a:endParaRPr lang="nb-NO"/>
          </a:p>
        </p:txBody>
      </p:sp>
      <p:sp>
        <p:nvSpPr>
          <p:cNvPr id="7" name="Rectangle 6"/>
          <p:cNvSpPr/>
          <p:nvPr userDrawn="1"/>
        </p:nvSpPr>
        <p:spPr>
          <a:xfrm>
            <a:off x="422614" y="6377312"/>
            <a:ext cx="11769386" cy="461665"/>
          </a:xfrm>
          <a:prstGeom prst="rect">
            <a:avLst/>
          </a:prstGeom>
        </p:spPr>
        <p:txBody>
          <a:bodyPr wrap="square">
            <a:spAutoFit/>
          </a:bodyPr>
          <a:lstStyle/>
          <a:p>
            <a:pPr algn="r"/>
            <a:r>
              <a:rPr lang="en-GB" altLang="nb-NO" sz="2400" b="1" i="1" dirty="0">
                <a:solidFill>
                  <a:schemeClr val="bg1">
                    <a:alpha val="51000"/>
                  </a:schemeClr>
                </a:solidFill>
                <a:latin typeface="Yu Gothic UI" panose="020B0500000000000000" pitchFamily="34" charset="-128"/>
                <a:ea typeface="Yu Gothic UI" panose="020B0500000000000000" pitchFamily="34" charset="-128"/>
                <a:cs typeface="Segoe UI" panose="020B0502040204020203" pitchFamily="34" charset="0"/>
              </a:rPr>
              <a:t>Spatial analysis - Geostatistics – kriging</a:t>
            </a:r>
            <a:endParaRPr lang="en-GB" sz="2400" b="1" i="1" dirty="0">
              <a:solidFill>
                <a:schemeClr val="bg1">
                  <a:alpha val="51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cxnSp>
        <p:nvCxnSpPr>
          <p:cNvPr id="8" name="Straight Connector 7"/>
          <p:cNvCxnSpPr/>
          <p:nvPr userDrawn="1"/>
        </p:nvCxnSpPr>
        <p:spPr>
          <a:xfrm>
            <a:off x="0" y="6366679"/>
            <a:ext cx="12192000" cy="0"/>
          </a:xfrm>
          <a:prstGeom prst="line">
            <a:avLst/>
          </a:prstGeom>
          <a:ln w="44450">
            <a:solidFill>
              <a:schemeClr val="bg1">
                <a:alpha val="4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2614" y="6525445"/>
            <a:ext cx="1919229" cy="165397"/>
          </a:xfrm>
          <a:prstGeom prst="rect">
            <a:avLst/>
          </a:prstGeom>
        </p:spPr>
      </p:pic>
    </p:spTree>
    <p:extLst>
      <p:ext uri="{BB962C8B-B14F-4D97-AF65-F5344CB8AC3E}">
        <p14:creationId xmlns:p14="http://schemas.microsoft.com/office/powerpoint/2010/main" val="3419627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9000">
              <a:schemeClr val="bg1">
                <a:lumMod val="85000"/>
                <a:alpha val="51000"/>
              </a:schemeClr>
            </a:gs>
            <a:gs pos="100000">
              <a:schemeClr val="bg1">
                <a:lumMod val="75000"/>
              </a:schemeClr>
            </a:gs>
            <a:gs pos="100000">
              <a:schemeClr val="bg1">
                <a:lumMod val="6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C82DA-7160-47C8-96F1-94D89085827F}" type="datetimeFigureOut">
              <a:rPr lang="nb-NO" smtClean="0"/>
              <a:t>07.02.2025</a:t>
            </a:fld>
            <a:endParaRPr lang="nb-NO"/>
          </a:p>
        </p:txBody>
      </p:sp>
      <p:cxnSp>
        <p:nvCxnSpPr>
          <p:cNvPr id="8" name="Straight Connector 7"/>
          <p:cNvCxnSpPr/>
          <p:nvPr userDrawn="1"/>
        </p:nvCxnSpPr>
        <p:spPr>
          <a:xfrm>
            <a:off x="0" y="6366679"/>
            <a:ext cx="12192000" cy="0"/>
          </a:xfrm>
          <a:prstGeom prst="line">
            <a:avLst/>
          </a:prstGeom>
          <a:ln w="44450">
            <a:solidFill>
              <a:schemeClr val="bg1">
                <a:alpha val="4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2614" y="6525445"/>
            <a:ext cx="1919229" cy="165397"/>
          </a:xfrm>
          <a:prstGeom prst="rect">
            <a:avLst/>
          </a:prstGeom>
        </p:spPr>
      </p:pic>
    </p:spTree>
    <p:extLst>
      <p:ext uri="{BB962C8B-B14F-4D97-AF65-F5344CB8AC3E}">
        <p14:creationId xmlns:p14="http://schemas.microsoft.com/office/powerpoint/2010/main" val="5468345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5.xml"/><Relationship Id="rId7"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3.wmf"/><Relationship Id="rId5" Type="http://schemas.openxmlformats.org/officeDocument/2006/relationships/image" Target="../media/image1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2.w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oleObject" Target="../embeddings/oleObject9.bin"/><Relationship Id="rId3" Type="http://schemas.openxmlformats.org/officeDocument/2006/relationships/notesSlide" Target="../notesSlides/notesSlide16.xml"/><Relationship Id="rId7" Type="http://schemas.openxmlformats.org/officeDocument/2006/relationships/image" Target="../media/image12.wmf"/><Relationship Id="rId12"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0.wmf"/><Relationship Id="rId5" Type="http://schemas.openxmlformats.org/officeDocument/2006/relationships/image" Target="../media/image11.wmf"/><Relationship Id="rId15" Type="http://schemas.openxmlformats.org/officeDocument/2006/relationships/oleObject" Target="../embeddings/oleObject10.bin"/><Relationship Id="rId10" Type="http://schemas.openxmlformats.org/officeDocument/2006/relationships/oleObject" Target="../embeddings/oleObject8.bin"/><Relationship Id="rId4" Type="http://schemas.openxmlformats.org/officeDocument/2006/relationships/oleObject" Target="../embeddings/oleObject3.bin"/><Relationship Id="rId9" Type="http://schemas.openxmlformats.org/officeDocument/2006/relationships/image" Target="../media/image13.wmf"/><Relationship Id="rId14" Type="http://schemas.openxmlformats.org/officeDocument/2006/relationships/oleObject" Target="../embeddings/oleObject4.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oleObject" Target="../embeddings/oleObject9.bin"/><Relationship Id="rId3" Type="http://schemas.openxmlformats.org/officeDocument/2006/relationships/notesSlide" Target="../notesSlides/notesSlide17.xml"/><Relationship Id="rId7" Type="http://schemas.openxmlformats.org/officeDocument/2006/relationships/image" Target="../media/image12.wmf"/><Relationship Id="rId12" Type="http://schemas.openxmlformats.org/officeDocument/2006/relationships/image" Target="../media/image14.jpeg"/><Relationship Id="rId2" Type="http://schemas.openxmlformats.org/officeDocument/2006/relationships/slideLayout" Target="../slideLayouts/slideLayout2.xml"/><Relationship Id="rId16" Type="http://schemas.openxmlformats.org/officeDocument/2006/relationships/image" Target="../media/image15.emf"/><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image" Target="../media/image10.wmf"/><Relationship Id="rId5" Type="http://schemas.openxmlformats.org/officeDocument/2006/relationships/image" Target="../media/image11.wmf"/><Relationship Id="rId15" Type="http://schemas.openxmlformats.org/officeDocument/2006/relationships/oleObject" Target="../embeddings/oleObject10.bin"/><Relationship Id="rId10" Type="http://schemas.openxmlformats.org/officeDocument/2006/relationships/oleObject" Target="../embeddings/oleObject8.bin"/><Relationship Id="rId4" Type="http://schemas.openxmlformats.org/officeDocument/2006/relationships/oleObject" Target="../embeddings/oleObject3.bin"/><Relationship Id="rId9" Type="http://schemas.openxmlformats.org/officeDocument/2006/relationships/image" Target="../media/image13.wmf"/><Relationship Id="rId1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94" b="38147"/>
          <a:stretch/>
        </p:blipFill>
        <p:spPr>
          <a:xfrm>
            <a:off x="0" y="-1505"/>
            <a:ext cx="12192000" cy="5655099"/>
          </a:xfrm>
          <a:prstGeom prst="rect">
            <a:avLst/>
          </a:prstGeom>
        </p:spPr>
      </p:pic>
      <p:sp>
        <p:nvSpPr>
          <p:cNvPr id="2" name="Rectangle 1"/>
          <p:cNvSpPr/>
          <p:nvPr/>
        </p:nvSpPr>
        <p:spPr>
          <a:xfrm>
            <a:off x="0" y="5653595"/>
            <a:ext cx="12192001" cy="12044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Straight Connector 7"/>
          <p:cNvCxnSpPr/>
          <p:nvPr/>
        </p:nvCxnSpPr>
        <p:spPr>
          <a:xfrm>
            <a:off x="0" y="5645010"/>
            <a:ext cx="12192000" cy="0"/>
          </a:xfrm>
          <a:prstGeom prst="line">
            <a:avLst/>
          </a:prstGeom>
          <a:ln w="25400">
            <a:solidFill>
              <a:srgbClr val="0398F4"/>
            </a:solidFill>
          </a:ln>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4457700" y="2664119"/>
            <a:ext cx="7734301" cy="2573125"/>
          </a:xfrm>
          <a:prstGeom prst="rect">
            <a:avLst/>
          </a:prstGeom>
          <a:solidFill>
            <a:schemeClr val="bg1">
              <a:alpha val="52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altLang="nb-NO" dirty="0">
                <a:latin typeface="Yu Gothic UI" panose="020B0500000000000000" pitchFamily="34" charset="-128"/>
                <a:ea typeface="Yu Gothic UI" panose="020B0500000000000000" pitchFamily="34" charset="-128"/>
                <a:cs typeface="Segoe UI" panose="020B0502040204020203" pitchFamily="34" charset="0"/>
              </a:rPr>
              <a:t>Geostatistics – kriging</a:t>
            </a:r>
            <a:r>
              <a:rPr lang="en-US" altLang="nb-NO" sz="5800" dirty="0">
                <a:latin typeface="Yu Gothic UI" panose="020B0500000000000000" pitchFamily="34" charset="-128"/>
                <a:ea typeface="Yu Gothic UI" panose="020B0500000000000000" pitchFamily="34" charset="-128"/>
                <a:cs typeface="Segoe UI" panose="020B0502040204020203" pitchFamily="34" charset="0"/>
              </a:rPr>
              <a:t/>
            </a:r>
            <a:br>
              <a:rPr lang="en-US" altLang="nb-NO" sz="5800" dirty="0">
                <a:latin typeface="Yu Gothic UI" panose="020B0500000000000000" pitchFamily="34" charset="-128"/>
                <a:ea typeface="Yu Gothic UI" panose="020B0500000000000000" pitchFamily="34" charset="-128"/>
                <a:cs typeface="Segoe UI" panose="020B0502040204020203" pitchFamily="34" charset="0"/>
              </a:rPr>
            </a:br>
            <a:endParaRPr lang="nb-NO" altLang="nb-NO" sz="3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3" name="Rectangle 2">
            <a:extLst>
              <a:ext uri="{FF2B5EF4-FFF2-40B4-BE49-F238E27FC236}">
                <a16:creationId xmlns:a16="http://schemas.microsoft.com/office/drawing/2014/main" id="{999205EB-8225-548A-9B6F-8B5F2EDBB478}"/>
              </a:ext>
            </a:extLst>
          </p:cNvPr>
          <p:cNvSpPr/>
          <p:nvPr/>
        </p:nvSpPr>
        <p:spPr>
          <a:xfrm>
            <a:off x="218008" y="6426229"/>
            <a:ext cx="4634602" cy="369332"/>
          </a:xfrm>
          <a:prstGeom prst="rect">
            <a:avLst/>
          </a:prstGeom>
        </p:spPr>
        <p:txBody>
          <a:bodyPr wrap="none">
            <a:spAutoFit/>
          </a:bodyPr>
          <a:lstStyle/>
          <a:p>
            <a:pPr algn="ctr"/>
            <a:r>
              <a:rPr lang="en-US" altLang="nb-NO" dirty="0">
                <a:latin typeface="Yu Gothic UI" panose="020B0500000000000000" pitchFamily="34" charset="-128"/>
                <a:ea typeface="Yu Gothic UI" panose="020B0500000000000000" pitchFamily="34" charset="-128"/>
                <a:cs typeface="Segoe UI" panose="020B0502040204020203" pitchFamily="34" charset="0"/>
              </a:rPr>
              <a:t>Based on the lectures by Dr. Livia </a:t>
            </a:r>
            <a:r>
              <a:rPr lang="en-US" altLang="nb-NO" dirty="0" err="1">
                <a:latin typeface="Yu Gothic UI" panose="020B0500000000000000" pitchFamily="34" charset="-128"/>
                <a:ea typeface="Yu Gothic UI" panose="020B0500000000000000" pitchFamily="34" charset="-128"/>
                <a:cs typeface="Segoe UI" panose="020B0502040204020203" pitchFamily="34" charset="0"/>
              </a:rPr>
              <a:t>Piermattei</a:t>
            </a:r>
            <a:endParaRPr lang="nb-NO" altLang="nb-NO"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3" name="Rectangle 3"/>
          <p:cNvSpPr txBox="1">
            <a:spLocks noChangeArrowheads="1"/>
          </p:cNvSpPr>
          <p:nvPr/>
        </p:nvSpPr>
        <p:spPr>
          <a:xfrm>
            <a:off x="390525" y="2664119"/>
            <a:ext cx="4067173" cy="2573125"/>
          </a:xfrm>
          <a:prstGeom prst="rect">
            <a:avLst/>
          </a:prstGeom>
          <a:solidFill>
            <a:schemeClr val="bg1">
              <a:alpha val="71000"/>
            </a:schemeClr>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b-NO" altLang="nb-NO" sz="1800" smtClean="0">
                <a:latin typeface="Yu Gothic UI" panose="020B0500000000000000" pitchFamily="34" charset="-128"/>
                <a:ea typeface="Yu Gothic UI" panose="020B0500000000000000" pitchFamily="34" charset="-128"/>
                <a:cs typeface="Segoe UI" panose="020B0502040204020203" pitchFamily="34" charset="0"/>
              </a:rPr>
              <a:t>GEO3460 – Geografiske informasjonssystemer (GIS) og geografisk datainnsamling – vår 2025</a:t>
            </a:r>
          </a:p>
          <a:p>
            <a:pPr algn="l">
              <a:lnSpc>
                <a:spcPct val="100000"/>
              </a:lnSpc>
            </a:pPr>
            <a:endParaRPr lang="nb-NO" altLang="nb-NO" sz="1800" smtClean="0">
              <a:latin typeface="Yu Gothic UI" panose="020B0500000000000000" pitchFamily="34" charset="-128"/>
              <a:ea typeface="Yu Gothic UI" panose="020B0500000000000000" pitchFamily="34" charset="-128"/>
              <a:cs typeface="Segoe UI" panose="020B0502040204020203" pitchFamily="34" charset="0"/>
            </a:endParaRPr>
          </a:p>
          <a:p>
            <a:pPr algn="l">
              <a:lnSpc>
                <a:spcPct val="100000"/>
              </a:lnSpc>
            </a:pPr>
            <a:r>
              <a:rPr lang="en-US" altLang="nb-NO" sz="1800" smtClean="0">
                <a:latin typeface="Yu Gothic UI" panose="020B0500000000000000" pitchFamily="34" charset="-128"/>
                <a:ea typeface="Yu Gothic UI" panose="020B0500000000000000" pitchFamily="34" charset="-128"/>
                <a:cs typeface="Segoe UI" panose="020B0502040204020203" pitchFamily="34" charset="0"/>
              </a:rPr>
              <a:t>GEO3460 - Geographical Information Systems (GIS) and Geographical Data Acquisition - spring 2025</a:t>
            </a:r>
            <a:endParaRPr lang="en-US" altLang="nb-NO" sz="18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4" name="Rectangle 13"/>
          <p:cNvSpPr/>
          <p:nvPr/>
        </p:nvSpPr>
        <p:spPr>
          <a:xfrm>
            <a:off x="5291565" y="5293483"/>
            <a:ext cx="3542958" cy="369332"/>
          </a:xfrm>
          <a:prstGeom prst="rect">
            <a:avLst/>
          </a:prstGeom>
        </p:spPr>
        <p:txBody>
          <a:bodyPr wrap="none">
            <a:spAutoFit/>
          </a:bodyPr>
          <a:lstStyle/>
          <a:p>
            <a:pPr algn="ctr"/>
            <a:r>
              <a:rPr lang="en-US" altLang="nb-NO" dirty="0">
                <a:latin typeface="Yu Gothic UI" panose="020B0500000000000000" pitchFamily="34" charset="-128"/>
                <a:ea typeface="Yu Gothic UI" panose="020B0500000000000000" pitchFamily="34" charset="-128"/>
                <a:cs typeface="Segoe UI" panose="020B0502040204020203" pitchFamily="34" charset="0"/>
              </a:rPr>
              <a:t>Luc Girod (luc.girod@geo.uio.no)</a:t>
            </a:r>
            <a:endParaRPr lang="nb-NO" altLang="nb-NO"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5542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0" name="Rectangle 3"/>
          <p:cNvSpPr txBox="1">
            <a:spLocks noChangeArrowheads="1"/>
          </p:cNvSpPr>
          <p:nvPr/>
        </p:nvSpPr>
        <p:spPr>
          <a:xfrm>
            <a:off x="482866" y="1434766"/>
            <a:ext cx="11340540" cy="4328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GB" altLang="nb-NO" b="1" dirty="0">
                <a:latin typeface="Yu Gothic UI" panose="020B0500000000000000" pitchFamily="34" charset="-128"/>
                <a:ea typeface="Yu Gothic UI" panose="020B0500000000000000" pitchFamily="34" charset="-128"/>
                <a:cs typeface="Segoe UI" panose="020B0502040204020203" pitchFamily="34" charset="0"/>
              </a:rPr>
              <a:t>Geostatistics</a:t>
            </a:r>
          </a:p>
          <a:p>
            <a:pPr marL="893763" lvl="1" indent="-350838">
              <a:lnSpc>
                <a:spcPct val="100000"/>
              </a:lnSpc>
              <a:spcBef>
                <a:spcPts val="0"/>
              </a:spcBef>
              <a:buFont typeface="Segoe UI" panose="020B0502040204020203" pitchFamily="34" charset="0"/>
              <a:buChar char="–"/>
            </a:pPr>
            <a:r>
              <a:rPr lang="en-US" altLang="nb-NO" dirty="0">
                <a:solidFill>
                  <a:prstClr val="black"/>
                </a:solidFill>
                <a:latin typeface="Yu Gothic UI" panose="020B0500000000000000" pitchFamily="34" charset="-128"/>
                <a:ea typeface="Yu Gothic UI" panose="020B0500000000000000" pitchFamily="34" charset="-128"/>
              </a:rPr>
              <a:t>It is a class of statistics used to </a:t>
            </a:r>
            <a:r>
              <a:rPr lang="en-US" altLang="nb-NO" u="sng" dirty="0">
                <a:solidFill>
                  <a:prstClr val="black"/>
                </a:solidFill>
                <a:latin typeface="Yu Gothic UI" panose="020B0500000000000000" pitchFamily="34" charset="-128"/>
                <a:ea typeface="Yu Gothic UI" panose="020B0500000000000000" pitchFamily="34" charset="-128"/>
              </a:rPr>
              <a:t>analyze</a:t>
            </a:r>
            <a:r>
              <a:rPr lang="en-US" altLang="nb-NO" dirty="0">
                <a:solidFill>
                  <a:prstClr val="black"/>
                </a:solidFill>
                <a:latin typeface="Yu Gothic UI" panose="020B0500000000000000" pitchFamily="34" charset="-128"/>
                <a:ea typeface="Yu Gothic UI" panose="020B0500000000000000" pitchFamily="34" charset="-128"/>
              </a:rPr>
              <a:t> and </a:t>
            </a:r>
            <a:r>
              <a:rPr lang="en-US" altLang="nb-NO" u="sng" dirty="0">
                <a:solidFill>
                  <a:prstClr val="black"/>
                </a:solidFill>
                <a:latin typeface="Yu Gothic UI" panose="020B0500000000000000" pitchFamily="34" charset="-128"/>
                <a:ea typeface="Yu Gothic UI" panose="020B0500000000000000" pitchFamily="34" charset="-128"/>
              </a:rPr>
              <a:t>predict</a:t>
            </a:r>
            <a:r>
              <a:rPr lang="en-US" altLang="nb-NO" dirty="0">
                <a:solidFill>
                  <a:prstClr val="black"/>
                </a:solidFill>
                <a:latin typeface="Yu Gothic UI" panose="020B0500000000000000" pitchFamily="34" charset="-128"/>
                <a:ea typeface="Yu Gothic UI" panose="020B0500000000000000" pitchFamily="34" charset="-128"/>
              </a:rPr>
              <a:t> the </a:t>
            </a:r>
            <a:r>
              <a:rPr lang="en-US" altLang="nb-NO" u="sng" dirty="0">
                <a:solidFill>
                  <a:prstClr val="black"/>
                </a:solidFill>
                <a:latin typeface="Yu Gothic UI" panose="020B0500000000000000" pitchFamily="34" charset="-128"/>
                <a:ea typeface="Yu Gothic UI" panose="020B0500000000000000" pitchFamily="34" charset="-128"/>
              </a:rPr>
              <a:t>values associated with spatial or spatiotemporal phenomena</a:t>
            </a:r>
            <a:r>
              <a:rPr lang="en-US" altLang="nb-NO" dirty="0">
                <a:solidFill>
                  <a:prstClr val="black"/>
                </a:solidFill>
                <a:latin typeface="Yu Gothic UI" panose="020B0500000000000000" pitchFamily="34" charset="-128"/>
                <a:ea typeface="Yu Gothic UI" panose="020B0500000000000000" pitchFamily="34" charset="-128"/>
              </a:rPr>
              <a:t>. </a:t>
            </a:r>
          </a:p>
          <a:p>
            <a:pPr marL="1350963" lvl="2" indent="-350838">
              <a:lnSpc>
                <a:spcPct val="100000"/>
              </a:lnSpc>
              <a:spcBef>
                <a:spcPts val="0"/>
              </a:spcBef>
            </a:pPr>
            <a:r>
              <a:rPr lang="en-US" altLang="nb-NO" dirty="0">
                <a:solidFill>
                  <a:prstClr val="black"/>
                </a:solidFill>
                <a:latin typeface="Yu Gothic UI" panose="020B0500000000000000" pitchFamily="34" charset="-128"/>
                <a:ea typeface="Yu Gothic UI" panose="020B0500000000000000" pitchFamily="34" charset="-128"/>
              </a:rPr>
              <a:t>It incorporates the spatial (and in some cases temporal) coordinates of the data within the analyses.</a:t>
            </a:r>
            <a:r>
              <a:rPr lang="en-GB" alt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a:t>
            </a:r>
          </a:p>
          <a:p>
            <a:pPr marL="1350963" lvl="2" indent="-350838">
              <a:lnSpc>
                <a:spcPct val="100000"/>
              </a:lnSpc>
              <a:spcBef>
                <a:spcPts val="0"/>
              </a:spcBef>
            </a:pPr>
            <a:endParaRPr lang="en-GB" alt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endParaRPr>
          </a:p>
          <a:p>
            <a:pPr marL="542925" lvl="1" indent="0">
              <a:buNone/>
            </a:pPr>
            <a:r>
              <a:rPr lang="en-US" altLang="nb-NO"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2" name="Rectangle 1"/>
          <p:cNvSpPr/>
          <p:nvPr/>
        </p:nvSpPr>
        <p:spPr>
          <a:xfrm>
            <a:off x="482865" y="3414573"/>
            <a:ext cx="11340541" cy="830997"/>
          </a:xfrm>
          <a:prstGeom prst="rect">
            <a:avLst/>
          </a:prstGeom>
        </p:spPr>
        <p:txBody>
          <a:bodyPr wrap="square">
            <a:spAutoFit/>
          </a:bodyPr>
          <a:lstStyle/>
          <a:p>
            <a:pPr marL="893763" lvl="1" indent="-350838">
              <a:lnSpc>
                <a:spcPct val="100000"/>
              </a:lnSpc>
              <a:spcBef>
                <a:spcPts val="0"/>
              </a:spcBef>
              <a:buFont typeface="Segoe UI" panose="020B0502040204020203" pitchFamily="34" charset="0"/>
              <a:buChar char="–"/>
            </a:pPr>
            <a:r>
              <a:rPr lang="en-US" sz="2400" dirty="0">
                <a:latin typeface="Yu Gothic UI" panose="020B0500000000000000" pitchFamily="34" charset="-128"/>
                <a:ea typeface="Yu Gothic UI" panose="020B0500000000000000" pitchFamily="34" charset="-128"/>
              </a:rPr>
              <a:t>Geostatistical tools and methods </a:t>
            </a:r>
            <a:r>
              <a:rPr lang="en-US" sz="2400" u="sng" dirty="0">
                <a:latin typeface="Yu Gothic UI" panose="020B0500000000000000" pitchFamily="34" charset="-128"/>
                <a:ea typeface="Yu Gothic UI" panose="020B0500000000000000" pitchFamily="34" charset="-128"/>
              </a:rPr>
              <a:t>provide interpolated values</a:t>
            </a:r>
            <a:r>
              <a:rPr lang="en-US" sz="2400" u="sng" dirty="0">
                <a:solidFill>
                  <a:prstClr val="black"/>
                </a:solidFill>
                <a:latin typeface="Yu Gothic UI" panose="020B0500000000000000" pitchFamily="34" charset="-128"/>
                <a:ea typeface="Yu Gothic UI" panose="020B0500000000000000" pitchFamily="34" charset="-128"/>
              </a:rPr>
              <a:t> </a:t>
            </a:r>
            <a:r>
              <a:rPr lang="en-US" sz="2400" dirty="0">
                <a:latin typeface="Yu Gothic UI" panose="020B0500000000000000" pitchFamily="34" charset="-128"/>
                <a:ea typeface="Yu Gothic UI" panose="020B0500000000000000" pitchFamily="34" charset="-128"/>
              </a:rPr>
              <a:t>and measures of </a:t>
            </a:r>
            <a:r>
              <a:rPr lang="en-US" sz="2400" u="sng" dirty="0">
                <a:latin typeface="Yu Gothic UI" panose="020B0500000000000000" pitchFamily="34" charset="-128"/>
                <a:ea typeface="Yu Gothic UI" panose="020B0500000000000000" pitchFamily="34" charset="-128"/>
              </a:rPr>
              <a:t>uncertainty</a:t>
            </a:r>
            <a:r>
              <a:rPr lang="en-US" sz="2400" dirty="0">
                <a:latin typeface="Yu Gothic UI" panose="020B0500000000000000" pitchFamily="34" charset="-128"/>
                <a:ea typeface="Yu Gothic UI" panose="020B0500000000000000" pitchFamily="34" charset="-128"/>
              </a:rPr>
              <a:t> for those values</a:t>
            </a:r>
          </a:p>
        </p:txBody>
      </p:sp>
      <p:sp>
        <p:nvSpPr>
          <p:cNvPr id="3" name="Rectangle 2"/>
          <p:cNvSpPr/>
          <p:nvPr/>
        </p:nvSpPr>
        <p:spPr>
          <a:xfrm>
            <a:off x="482864" y="4674968"/>
            <a:ext cx="11137208" cy="830997"/>
          </a:xfrm>
          <a:prstGeom prst="rect">
            <a:avLst/>
          </a:prstGeom>
        </p:spPr>
        <p:txBody>
          <a:bodyPr wrap="square">
            <a:spAutoFit/>
          </a:bodyPr>
          <a:lstStyle/>
          <a:p>
            <a:pPr marL="893763" lvl="1" indent="-350838">
              <a:lnSpc>
                <a:spcPct val="100000"/>
              </a:lnSpc>
              <a:spcBef>
                <a:spcPts val="0"/>
              </a:spcBef>
              <a:buFont typeface="Segoe UI" panose="020B0502040204020203" pitchFamily="34" charset="0"/>
              <a:buChar char="–"/>
            </a:pPr>
            <a:r>
              <a:rPr lang="en-GB" altLang="nb-NO" sz="2400" dirty="0">
                <a:solidFill>
                  <a:prstClr val="black"/>
                </a:solidFill>
                <a:latin typeface="Yu Gothic UI" panose="020B0500000000000000" pitchFamily="34" charset="-128"/>
                <a:ea typeface="Yu Gothic UI" panose="020B0500000000000000" pitchFamily="34" charset="-128"/>
              </a:rPr>
              <a:t>The measurement of </a:t>
            </a:r>
            <a:r>
              <a:rPr lang="en-GB" altLang="nb-NO" sz="2400" u="sng" dirty="0">
                <a:solidFill>
                  <a:prstClr val="black"/>
                </a:solidFill>
                <a:latin typeface="Yu Gothic UI" panose="020B0500000000000000" pitchFamily="34" charset="-128"/>
                <a:ea typeface="Yu Gothic UI" panose="020B0500000000000000" pitchFamily="34" charset="-128"/>
              </a:rPr>
              <a:t>uncertainty</a:t>
            </a:r>
            <a:r>
              <a:rPr lang="en-GB" altLang="nb-NO" sz="2400" dirty="0">
                <a:solidFill>
                  <a:prstClr val="black"/>
                </a:solidFill>
                <a:latin typeface="Yu Gothic UI" panose="020B0500000000000000" pitchFamily="34" charset="-128"/>
                <a:ea typeface="Yu Gothic UI" panose="020B0500000000000000" pitchFamily="34" charset="-128"/>
              </a:rPr>
              <a:t> </a:t>
            </a:r>
            <a:r>
              <a:rPr lang="en-US" altLang="nb-NO" sz="2400" dirty="0">
                <a:solidFill>
                  <a:prstClr val="black"/>
                </a:solidFill>
                <a:latin typeface="Yu Gothic UI" panose="020B0500000000000000" pitchFamily="34" charset="-128"/>
                <a:ea typeface="Yu Gothic UI" panose="020B0500000000000000" pitchFamily="34" charset="-128"/>
              </a:rPr>
              <a:t>provides information on the possible values (outcomes) </a:t>
            </a:r>
            <a:r>
              <a:rPr lang="en-US" altLang="nb-NO" sz="2400" u="sng" dirty="0">
                <a:solidFill>
                  <a:prstClr val="black"/>
                </a:solidFill>
                <a:latin typeface="Yu Gothic UI" panose="020B0500000000000000" pitchFamily="34" charset="-128"/>
                <a:ea typeface="Yu Gothic UI" panose="020B0500000000000000" pitchFamily="34" charset="-128"/>
              </a:rPr>
              <a:t>for each location </a:t>
            </a:r>
            <a:r>
              <a:rPr lang="en-US" altLang="nb-NO" sz="2400" dirty="0">
                <a:solidFill>
                  <a:prstClr val="black"/>
                </a:solidFill>
                <a:latin typeface="Yu Gothic UI" panose="020B0500000000000000" pitchFamily="34" charset="-128"/>
                <a:ea typeface="Yu Gothic UI" panose="020B0500000000000000" pitchFamily="34" charset="-128"/>
              </a:rPr>
              <a:t>rather than just one interpolated value</a:t>
            </a:r>
            <a:endParaRPr lang="en-GB" altLang="nb-NO" sz="2400" dirty="0">
              <a:solidFill>
                <a:prstClr val="black"/>
              </a:solidFill>
              <a:latin typeface="Yu Gothic UI" panose="020B0500000000000000" pitchFamily="34" charset="-128"/>
              <a:ea typeface="Yu Gothic UI" panose="020B0500000000000000" pitchFamily="34" charset="-128"/>
            </a:endParaRPr>
          </a:p>
        </p:txBody>
      </p:sp>
      <p:sp>
        <p:nvSpPr>
          <p:cNvPr id="7" name="Rectangle 3"/>
          <p:cNvSpPr txBox="1">
            <a:spLocks noChangeArrowheads="1"/>
          </p:cNvSpPr>
          <p:nvPr/>
        </p:nvSpPr>
        <p:spPr>
          <a:xfrm>
            <a:off x="482866" y="1606831"/>
            <a:ext cx="11340540" cy="4328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50963" lvl="2" indent="-350838">
              <a:lnSpc>
                <a:spcPct val="100000"/>
              </a:lnSpc>
              <a:spcBef>
                <a:spcPts val="0"/>
              </a:spcBef>
            </a:pPr>
            <a:endParaRPr lang="en-GB" alt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endParaRPr>
          </a:p>
          <a:p>
            <a:pPr marL="542925" lvl="1" indent="0">
              <a:buNone/>
            </a:pPr>
            <a:r>
              <a:rPr lang="en-US" altLang="nb-NO" dirty="0">
                <a:latin typeface="Yu Gothic UI" panose="020B0500000000000000" pitchFamily="34" charset="-128"/>
                <a:ea typeface="Yu Gothic UI" panose="020B0500000000000000" pitchFamily="34" charset="-128"/>
                <a:cs typeface="Segoe UI" panose="020B0502040204020203" pitchFamily="34" charset="0"/>
              </a:rPr>
              <a:t>	</a:t>
            </a:r>
          </a:p>
        </p:txBody>
      </p:sp>
    </p:spTree>
    <p:extLst>
      <p:ext uri="{BB962C8B-B14F-4D97-AF65-F5344CB8AC3E}">
        <p14:creationId xmlns:p14="http://schemas.microsoft.com/office/powerpoint/2010/main" val="233888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482866" y="1454431"/>
            <a:ext cx="11340540" cy="4328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GB" altLang="nb-NO" b="1" dirty="0">
                <a:latin typeface="Yu Gothic UI" panose="020B0500000000000000" pitchFamily="34" charset="-128"/>
                <a:ea typeface="Yu Gothic UI" panose="020B0500000000000000" pitchFamily="34" charset="-128"/>
                <a:cs typeface="Segoe UI" panose="020B0502040204020203" pitchFamily="34" charset="0"/>
              </a:rPr>
              <a:t>Geostatistics: assumptions</a:t>
            </a: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dirty="0">
                <a:solidFill>
                  <a:prstClr val="black"/>
                </a:solidFill>
                <a:latin typeface="Yu Gothic UI" panose="020B0500000000000000" pitchFamily="34" charset="-128"/>
                <a:ea typeface="Yu Gothic UI" panose="020B0500000000000000" pitchFamily="34" charset="-128"/>
              </a:rPr>
              <a:t>Geostatistical methods were developed for interpreting </a:t>
            </a:r>
            <a:r>
              <a:rPr lang="en-US" altLang="nb-NO" b="1" dirty="0">
                <a:solidFill>
                  <a:prstClr val="black"/>
                </a:solidFill>
                <a:latin typeface="Yu Gothic UI" panose="020B0500000000000000" pitchFamily="34" charset="-128"/>
                <a:ea typeface="Yu Gothic UI" panose="020B0500000000000000" pitchFamily="34" charset="-128"/>
              </a:rPr>
              <a:t>data</a:t>
            </a:r>
            <a:r>
              <a:rPr lang="en-US" altLang="nb-NO" dirty="0">
                <a:solidFill>
                  <a:prstClr val="black"/>
                </a:solidFill>
                <a:latin typeface="Yu Gothic UI" panose="020B0500000000000000" pitchFamily="34" charset="-128"/>
                <a:ea typeface="Yu Gothic UI" panose="020B0500000000000000" pitchFamily="34" charset="-128"/>
              </a:rPr>
              <a:t> that </a:t>
            </a:r>
            <a:r>
              <a:rPr lang="en-US" altLang="nb-NO" b="1" dirty="0">
                <a:solidFill>
                  <a:prstClr val="black"/>
                </a:solidFill>
                <a:latin typeface="Yu Gothic UI" panose="020B0500000000000000" pitchFamily="34" charset="-128"/>
                <a:ea typeface="Yu Gothic UI" panose="020B0500000000000000" pitchFamily="34" charset="-128"/>
              </a:rPr>
              <a:t>varies</a:t>
            </a:r>
            <a:r>
              <a:rPr lang="en-US" altLang="nb-NO" dirty="0">
                <a:solidFill>
                  <a:prstClr val="black"/>
                </a:solidFill>
                <a:latin typeface="Yu Gothic UI" panose="020B0500000000000000" pitchFamily="34" charset="-128"/>
                <a:ea typeface="Yu Gothic UI" panose="020B0500000000000000" pitchFamily="34" charset="-128"/>
              </a:rPr>
              <a:t> </a:t>
            </a:r>
            <a:r>
              <a:rPr lang="en-US" altLang="nb-NO" b="1" dirty="0">
                <a:solidFill>
                  <a:prstClr val="black"/>
                </a:solidFill>
                <a:latin typeface="Yu Gothic UI" panose="020B0500000000000000" pitchFamily="34" charset="-128"/>
                <a:ea typeface="Yu Gothic UI" panose="020B0500000000000000" pitchFamily="34" charset="-128"/>
              </a:rPr>
              <a:t>continuously</a:t>
            </a:r>
            <a:r>
              <a:rPr lang="en-US" altLang="nb-NO" dirty="0">
                <a:solidFill>
                  <a:prstClr val="black"/>
                </a:solidFill>
                <a:latin typeface="Yu Gothic UI" panose="020B0500000000000000" pitchFamily="34" charset="-128"/>
                <a:ea typeface="Yu Gothic UI" panose="020B0500000000000000" pitchFamily="34" charset="-128"/>
              </a:rPr>
              <a:t> over a predefined, fixed spatial region. </a:t>
            </a:r>
          </a:p>
          <a:p>
            <a:pPr marL="893763" lvl="1" indent="-350838">
              <a:lnSpc>
                <a:spcPct val="100000"/>
              </a:lnSpc>
              <a:spcBef>
                <a:spcPts val="0"/>
              </a:spcBef>
              <a:buFont typeface="Segoe UI" panose="020B0502040204020203" pitchFamily="34" charset="0"/>
              <a:buChar char="–"/>
            </a:pPr>
            <a:endParaRPr lang="en-US" altLang="nb-NO"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endParaRPr>
          </a:p>
          <a:p>
            <a:pPr marL="893763" lvl="1" indent="-350838">
              <a:lnSpc>
                <a:spcPct val="100000"/>
              </a:lnSpc>
              <a:spcBef>
                <a:spcPts val="0"/>
              </a:spcBef>
              <a:buFont typeface="Segoe UI" panose="020B0502040204020203" pitchFamily="34" charset="0"/>
              <a:buChar char="–"/>
            </a:pPr>
            <a:endParaRPr lang="en-GB" alt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endParaRPr>
          </a:p>
          <a:p>
            <a:pPr marL="542925" lvl="1" indent="0">
              <a:buNone/>
            </a:pPr>
            <a:r>
              <a:rPr lang="en-US" altLang="nb-NO"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5" name="Rectangle 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 name="Rectangle 1"/>
          <p:cNvSpPr/>
          <p:nvPr/>
        </p:nvSpPr>
        <p:spPr>
          <a:xfrm>
            <a:off x="482866" y="3173625"/>
            <a:ext cx="10983094" cy="1569660"/>
          </a:xfrm>
          <a:prstGeom prst="rect">
            <a:avLst/>
          </a:prstGeom>
        </p:spPr>
        <p:txBody>
          <a:bodyPr wrap="square">
            <a:spAutoFit/>
          </a:bodyPr>
          <a:lstStyle/>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The study of Geostatistics assumes that at least some of the spatial variation observed for natural phenomena can be modeled by </a:t>
            </a:r>
            <a:r>
              <a:rPr lang="en-US" altLang="nb-NO" sz="2400" b="1" u="sng" dirty="0">
                <a:solidFill>
                  <a:prstClr val="black"/>
                </a:solidFill>
                <a:latin typeface="Yu Gothic UI" panose="020B0500000000000000" pitchFamily="34" charset="-128"/>
                <a:ea typeface="Yu Gothic UI" panose="020B0500000000000000" pitchFamily="34" charset="-128"/>
              </a:rPr>
              <a:t>random processes</a:t>
            </a:r>
            <a:r>
              <a:rPr lang="en-US" altLang="nb-NO" sz="2400" u="sng" dirty="0">
                <a:solidFill>
                  <a:prstClr val="black"/>
                </a:solidFill>
                <a:latin typeface="Yu Gothic UI" panose="020B0500000000000000" pitchFamily="34" charset="-128"/>
                <a:ea typeface="Yu Gothic UI" panose="020B0500000000000000" pitchFamily="34" charset="-128"/>
              </a:rPr>
              <a:t> with spatial autocorrelation</a:t>
            </a:r>
            <a:r>
              <a:rPr lang="en-US" altLang="nb-NO" sz="2400" dirty="0">
                <a:solidFill>
                  <a:prstClr val="black"/>
                </a:solidFill>
                <a:latin typeface="Yu Gothic UI" panose="020B0500000000000000" pitchFamily="34" charset="-128"/>
                <a:ea typeface="Yu Gothic UI" panose="020B0500000000000000" pitchFamily="34" charset="-128"/>
              </a:rPr>
              <a:t>. </a:t>
            </a:r>
          </a:p>
          <a:p>
            <a:pPr marL="893763" lvl="1" indent="-350838">
              <a:lnSpc>
                <a:spcPct val="100000"/>
              </a:lnSpc>
              <a:spcBef>
                <a:spcPts val="0"/>
              </a:spcBef>
              <a:buFont typeface="Segoe UI" panose="020B0502040204020203" pitchFamily="34" charset="0"/>
              <a:buChar char="–"/>
            </a:pPr>
            <a:endParaRPr lang="en-US"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endParaRPr>
          </a:p>
        </p:txBody>
      </p:sp>
      <p:sp>
        <p:nvSpPr>
          <p:cNvPr id="3" name="Rectangle 2"/>
          <p:cNvSpPr/>
          <p:nvPr/>
        </p:nvSpPr>
        <p:spPr>
          <a:xfrm>
            <a:off x="482865" y="4662960"/>
            <a:ext cx="10798159" cy="830997"/>
          </a:xfrm>
          <a:prstGeom prst="rect">
            <a:avLst/>
          </a:prstGeom>
        </p:spPr>
        <p:txBody>
          <a:bodyPr wrap="square">
            <a:spAutoFit/>
          </a:bodyPr>
          <a:lstStyle/>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It is based on the</a:t>
            </a:r>
            <a:r>
              <a:rPr lang="en-US" altLang="nb-NO" sz="2400" b="1"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theory of regionalized variables</a:t>
            </a:r>
            <a:r>
              <a:rPr lang="en-US"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variable distributed in space (or time). </a:t>
            </a:r>
          </a:p>
        </p:txBody>
      </p:sp>
    </p:spTree>
    <p:extLst>
      <p:ext uri="{BB962C8B-B14F-4D97-AF65-F5344CB8AC3E}">
        <p14:creationId xmlns:p14="http://schemas.microsoft.com/office/powerpoint/2010/main" val="409429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482866" y="1466138"/>
            <a:ext cx="9956534" cy="29143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GB" altLang="nb-NO" b="1" dirty="0">
                <a:latin typeface="Yu Gothic UI" panose="020B0500000000000000" pitchFamily="34" charset="-128"/>
                <a:ea typeface="Yu Gothic UI" panose="020B0500000000000000" pitchFamily="34" charset="-128"/>
                <a:cs typeface="Segoe UI" panose="020B0502040204020203" pitchFamily="34" charset="0"/>
              </a:rPr>
              <a:t>Spatial autocorrelation: </a:t>
            </a:r>
          </a:p>
          <a:p>
            <a:pPr marL="542925" indent="-542925">
              <a:buClr>
                <a:srgbClr val="1F7F79"/>
              </a:buClr>
              <a:buFont typeface="Segoe UI" panose="020B0502040204020203" pitchFamily="34" charset="0"/>
              <a:buChar char="⃣"/>
            </a:pPr>
            <a:endParaRPr lang="en-GB" altLang="nb-NO" sz="1100"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presence of systematic </a:t>
            </a:r>
            <a:r>
              <a:rPr lang="en-US" altLang="nb-NO" sz="2800" u="sng" dirty="0">
                <a:solidFill>
                  <a:prstClr val="black"/>
                </a:solidFill>
                <a:latin typeface="Yu Gothic UI" panose="020B0500000000000000" pitchFamily="34" charset="-128"/>
                <a:ea typeface="Yu Gothic UI" panose="020B0500000000000000" pitchFamily="34" charset="-128"/>
              </a:rPr>
              <a:t>spatial</a:t>
            </a:r>
            <a:r>
              <a:rPr lang="en-US" altLang="nb-NO" sz="2800" dirty="0">
                <a:solidFill>
                  <a:prstClr val="black"/>
                </a:solidFill>
                <a:latin typeface="Yu Gothic UI" panose="020B0500000000000000" pitchFamily="34" charset="-128"/>
                <a:ea typeface="Yu Gothic UI" panose="020B0500000000000000" pitchFamily="34" charset="-128"/>
              </a:rPr>
              <a:t> variation in a variable</a:t>
            </a:r>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positive </a:t>
            </a:r>
            <a:r>
              <a:rPr lang="en-US" altLang="nb-NO" sz="2800" u="sng" dirty="0">
                <a:solidFill>
                  <a:prstClr val="black"/>
                </a:solidFill>
                <a:latin typeface="Yu Gothic UI" panose="020B0500000000000000" pitchFamily="34" charset="-128"/>
                <a:ea typeface="Yu Gothic UI" panose="020B0500000000000000" pitchFamily="34" charset="-128"/>
              </a:rPr>
              <a:t>spatial autocorrelation</a:t>
            </a:r>
            <a:r>
              <a:rPr lang="en-US" altLang="nb-NO" sz="2800" dirty="0">
                <a:solidFill>
                  <a:prstClr val="black"/>
                </a:solidFill>
                <a:latin typeface="Yu Gothic UI" panose="020B0500000000000000" pitchFamily="34" charset="-128"/>
                <a:ea typeface="Yu Gothic UI" panose="020B0500000000000000" pitchFamily="34" charset="-128"/>
              </a:rPr>
              <a:t> is the tendency for areas or sites that are close together to have similar values.</a:t>
            </a:r>
          </a:p>
          <a:p>
            <a:pPr marL="893763" lvl="1" indent="-350838">
              <a:lnSpc>
                <a:spcPct val="100000"/>
              </a:lnSpc>
              <a:spcBef>
                <a:spcPts val="0"/>
              </a:spcBef>
              <a:buFont typeface="Segoe UI" panose="020B0502040204020203" pitchFamily="34" charset="0"/>
              <a:buChar char="–"/>
            </a:pPr>
            <a:endParaRPr lang="en-US" altLang="nb-NO" sz="1000" dirty="0">
              <a:solidFill>
                <a:prstClr val="black"/>
              </a:solidFill>
              <a:latin typeface="Yu Gothic UI" panose="020B0500000000000000" pitchFamily="34" charset="-128"/>
              <a:ea typeface="Yu Gothic UI" panose="020B0500000000000000" pitchFamily="34" charset="-128"/>
            </a:endParaRPr>
          </a:p>
          <a:p>
            <a:pPr marL="542925" lvl="1" indent="0">
              <a:lnSpc>
                <a:spcPct val="100000"/>
              </a:lnSpc>
              <a:spcBef>
                <a:spcPts val="0"/>
              </a:spcBef>
              <a:buNone/>
            </a:pPr>
            <a:r>
              <a:rPr lang="en-US" altLang="nb-NO" sz="2800" dirty="0">
                <a:solidFill>
                  <a:prstClr val="black"/>
                </a:solidFill>
                <a:latin typeface="Yu Gothic UI" panose="020B0500000000000000" pitchFamily="34" charset="-128"/>
                <a:ea typeface="Yu Gothic UI" panose="020B0500000000000000" pitchFamily="34" charset="-128"/>
              </a:rPr>
              <a:t>	</a:t>
            </a:r>
          </a:p>
        </p:txBody>
      </p:sp>
      <p:grpSp>
        <p:nvGrpSpPr>
          <p:cNvPr id="12" name="Group 11"/>
          <p:cNvGrpSpPr/>
          <p:nvPr/>
        </p:nvGrpSpPr>
        <p:grpSpPr>
          <a:xfrm>
            <a:off x="2567040" y="4302172"/>
            <a:ext cx="7493000" cy="1803400"/>
            <a:chOff x="2567040" y="1307007"/>
            <a:chExt cx="7493000" cy="1803400"/>
          </a:xfrm>
        </p:grpSpPr>
        <p:sp>
          <p:nvSpPr>
            <p:cNvPr id="10" name="Rounded Rectangle 9"/>
            <p:cNvSpPr/>
            <p:nvPr/>
          </p:nvSpPr>
          <p:spPr>
            <a:xfrm>
              <a:off x="2567040" y="1307007"/>
              <a:ext cx="7493000" cy="1803400"/>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10"/>
            <p:cNvSpPr/>
            <p:nvPr/>
          </p:nvSpPr>
          <p:spPr>
            <a:xfrm>
              <a:off x="2671096" y="1463677"/>
              <a:ext cx="7374938" cy="1384995"/>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“Everything in the universe is related to everything else, but closer things are more related.” </a:t>
              </a:r>
              <a:r>
                <a:rPr lang="en-US" sz="2800" dirty="0">
                  <a:latin typeface="Yu Gothic UI" panose="020B0500000000000000" pitchFamily="34" charset="-128"/>
                  <a:ea typeface="Yu Gothic UI" panose="020B0500000000000000" pitchFamily="34" charset="-128"/>
                </a:rPr>
                <a:t>– Tobler’s First Law of Geography</a:t>
              </a:r>
              <a:endParaRPr lang="nb-NO" sz="2800" dirty="0">
                <a:latin typeface="Yu Gothic UI" panose="020B0500000000000000" pitchFamily="34" charset="-128"/>
                <a:ea typeface="Yu Gothic UI" panose="020B0500000000000000" pitchFamily="34" charset="-128"/>
              </a:endParaRPr>
            </a:p>
          </p:txBody>
        </p:sp>
      </p:grpSp>
      <p:sp>
        <p:nvSpPr>
          <p:cNvPr id="13" name="Rectangle 1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Spatial variability</a:t>
            </a:r>
          </a:p>
        </p:txBody>
      </p:sp>
    </p:spTree>
    <p:extLst>
      <p:ext uri="{BB962C8B-B14F-4D97-AF65-F5344CB8AC3E}">
        <p14:creationId xmlns:p14="http://schemas.microsoft.com/office/powerpoint/2010/main" val="164511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482866" y="1454431"/>
            <a:ext cx="11340540" cy="4328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Examples of spatially dependent variables (regionalized variables)</a:t>
            </a:r>
            <a:endParaRPr lang="en-GB" altLang="nb-NO"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Rainfall</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Soil’s hydraulic conductivity </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Chemical concentration </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Plant properties </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Slope</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Temperature</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Population characteristics </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a:t>
            </a:r>
          </a:p>
          <a:p>
            <a:pPr marL="893763" lvl="1" indent="-350838">
              <a:lnSpc>
                <a:spcPct val="100000"/>
              </a:lnSpc>
              <a:spcBef>
                <a:spcPts val="0"/>
              </a:spcBef>
              <a:buFont typeface="Segoe UI" panose="020B0502040204020203" pitchFamily="34" charset="0"/>
              <a:buChar char="–"/>
            </a:pPr>
            <a:endParaRPr lang="en-US" altLang="nb-NO" sz="2800" dirty="0">
              <a:solidFill>
                <a:prstClr val="black"/>
              </a:solidFill>
              <a:latin typeface="Yu Gothic UI" panose="020B0500000000000000" pitchFamily="34" charset="-128"/>
              <a:ea typeface="Yu Gothic UI" panose="020B0500000000000000" pitchFamily="34" charset="-128"/>
            </a:endParaRPr>
          </a:p>
          <a:p>
            <a:pPr marL="542925" lvl="1" indent="0">
              <a:buNone/>
            </a:pPr>
            <a:r>
              <a:rPr lang="en-US" altLang="nb-NO"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Spatial variability</a:t>
            </a:r>
          </a:p>
        </p:txBody>
      </p:sp>
      <p:grpSp>
        <p:nvGrpSpPr>
          <p:cNvPr id="3" name="Group 2"/>
          <p:cNvGrpSpPr/>
          <p:nvPr/>
        </p:nvGrpSpPr>
        <p:grpSpPr>
          <a:xfrm>
            <a:off x="5459003" y="4150617"/>
            <a:ext cx="6096000" cy="1803400"/>
            <a:chOff x="5459003" y="4150617"/>
            <a:chExt cx="6096000" cy="1803400"/>
          </a:xfrm>
        </p:grpSpPr>
        <p:sp>
          <p:nvSpPr>
            <p:cNvPr id="5" name="Rounded Rectangle 4"/>
            <p:cNvSpPr/>
            <p:nvPr/>
          </p:nvSpPr>
          <p:spPr>
            <a:xfrm>
              <a:off x="6153136" y="4150617"/>
              <a:ext cx="4984466" cy="1803400"/>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Rectangle 1"/>
            <p:cNvSpPr/>
            <p:nvPr/>
          </p:nvSpPr>
          <p:spPr>
            <a:xfrm>
              <a:off x="5459003" y="4307493"/>
              <a:ext cx="6096000" cy="1304716"/>
            </a:xfrm>
            <a:prstGeom prst="rect">
              <a:avLst/>
            </a:prstGeom>
          </p:spPr>
          <p:txBody>
            <a:bodyPr>
              <a:spAutoFit/>
            </a:bodyPr>
            <a:lstStyle/>
            <a:p>
              <a:pPr marL="542925" lvl="1" indent="0" algn="ctr">
                <a:lnSpc>
                  <a:spcPct val="150000"/>
                </a:lnSpc>
                <a:spcBef>
                  <a:spcPts val="0"/>
                </a:spcBef>
                <a:buNone/>
              </a:pPr>
              <a:r>
                <a:rPr lang="en-US" altLang="nb-NO" sz="2800" b="1" dirty="0">
                  <a:solidFill>
                    <a:prstClr val="black"/>
                  </a:solidFill>
                  <a:latin typeface="Yu Gothic UI" panose="020B0500000000000000" pitchFamily="34" charset="-128"/>
                  <a:ea typeface="Yu Gothic UI" panose="020B0500000000000000" pitchFamily="34" charset="-128"/>
                </a:rPr>
                <a:t>Is elevation a spatially </a:t>
              </a:r>
              <a:r>
                <a:rPr lang="en-US" altLang="nb-NO" sz="2800" b="1" dirty="0" err="1">
                  <a:solidFill>
                    <a:prstClr val="black"/>
                  </a:solidFill>
                  <a:latin typeface="Yu Gothic UI" panose="020B0500000000000000" pitchFamily="34" charset="-128"/>
                  <a:ea typeface="Yu Gothic UI" panose="020B0500000000000000" pitchFamily="34" charset="-128"/>
                </a:rPr>
                <a:t>autocorrelated</a:t>
              </a:r>
              <a:r>
                <a:rPr lang="en-US" altLang="nb-NO" sz="2800" b="1" dirty="0">
                  <a:solidFill>
                    <a:prstClr val="black"/>
                  </a:solidFill>
                  <a:latin typeface="Yu Gothic UI" panose="020B0500000000000000" pitchFamily="34" charset="-128"/>
                  <a:ea typeface="Yu Gothic UI" panose="020B0500000000000000" pitchFamily="34" charset="-128"/>
                </a:rPr>
                <a:t> variable?</a:t>
              </a:r>
            </a:p>
          </p:txBody>
        </p:sp>
      </p:grpSp>
    </p:spTree>
    <p:extLst>
      <p:ext uri="{BB962C8B-B14F-4D97-AF65-F5344CB8AC3E}">
        <p14:creationId xmlns:p14="http://schemas.microsoft.com/office/powerpoint/2010/main" val="89290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Spatial variability</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38303" y="1712099"/>
            <a:ext cx="9296400" cy="4663341"/>
          </a:xfrm>
          <a:prstGeom prst="rect">
            <a:avLst/>
          </a:prstGeom>
        </p:spPr>
      </p:pic>
      <p:sp>
        <p:nvSpPr>
          <p:cNvPr id="3" name="Rectangle 2"/>
          <p:cNvSpPr/>
          <p:nvPr/>
        </p:nvSpPr>
        <p:spPr>
          <a:xfrm>
            <a:off x="9533900" y="6036886"/>
            <a:ext cx="2658100" cy="338554"/>
          </a:xfrm>
          <a:prstGeom prst="rect">
            <a:avLst/>
          </a:prstGeom>
        </p:spPr>
        <p:txBody>
          <a:bodyPr wrap="none">
            <a:spAutoFit/>
          </a:bodyPr>
          <a:lstStyle/>
          <a:p>
            <a:r>
              <a:rPr lang="nb-NO" sz="1600" i="1"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
        <p:nvSpPr>
          <p:cNvPr id="4" name="Rectangle 3"/>
          <p:cNvSpPr/>
          <p:nvPr/>
        </p:nvSpPr>
        <p:spPr>
          <a:xfrm>
            <a:off x="728703" y="1250434"/>
            <a:ext cx="8007320" cy="523220"/>
          </a:xfrm>
          <a:prstGeom prst="rect">
            <a:avLst/>
          </a:prstGeom>
        </p:spPr>
        <p:txBody>
          <a:bodyPr wrap="none">
            <a:spAutoFit/>
          </a:bodyPr>
          <a:lstStyle/>
          <a:p>
            <a:pPr marL="542925" indent="-542925">
              <a:buClr>
                <a:srgbClr val="1F7F79"/>
              </a:buClr>
              <a:buFont typeface="Segoe UI" panose="020B0502040204020203" pitchFamily="34" charset="0"/>
              <a:buChar char="⃣"/>
            </a:pPr>
            <a:r>
              <a:rPr lang="en-GB" altLang="nb-NO" sz="2800" b="1" dirty="0">
                <a:latin typeface="Yu Gothic UI" panose="020B0500000000000000" pitchFamily="34" charset="-128"/>
                <a:ea typeface="Yu Gothic UI" panose="020B0500000000000000" pitchFamily="34" charset="-128"/>
                <a:cs typeface="Segoe UI" panose="020B0502040204020203" pitchFamily="34" charset="0"/>
              </a:rPr>
              <a:t>Spatially distributed vs Random distribution </a:t>
            </a:r>
          </a:p>
        </p:txBody>
      </p:sp>
    </p:spTree>
    <p:extLst>
      <p:ext uri="{BB962C8B-B14F-4D97-AF65-F5344CB8AC3E}">
        <p14:creationId xmlns:p14="http://schemas.microsoft.com/office/powerpoint/2010/main" val="379226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Spatial variability</a:t>
            </a:r>
          </a:p>
        </p:txBody>
      </p:sp>
      <p:sp>
        <p:nvSpPr>
          <p:cNvPr id="5" name="Rectangle 4"/>
          <p:cNvSpPr/>
          <p:nvPr/>
        </p:nvSpPr>
        <p:spPr>
          <a:xfrm>
            <a:off x="3048000" y="3360625"/>
            <a:ext cx="6096000" cy="1815882"/>
          </a:xfrm>
          <a:prstGeom prst="rect">
            <a:avLst/>
          </a:prstGeom>
        </p:spPr>
        <p:txBody>
          <a:bodyPr>
            <a:spAutoFit/>
          </a:bodyPr>
          <a:lstStyle/>
          <a:p>
            <a:pPr algn="ctr"/>
            <a:r>
              <a:rPr lang="en-US" sz="2800" b="1" dirty="0">
                <a:latin typeface="Yu Gothic UI" panose="020B0500000000000000" pitchFamily="34" charset="-128"/>
                <a:ea typeface="Yu Gothic UI" panose="020B0500000000000000" pitchFamily="34" charset="-128"/>
              </a:rPr>
              <a:t>Task: </a:t>
            </a:r>
            <a:r>
              <a:rPr lang="en-US" sz="2800" dirty="0">
                <a:latin typeface="Yu Gothic UI" panose="020B0500000000000000" pitchFamily="34" charset="-128"/>
                <a:ea typeface="Yu Gothic UI" panose="020B0500000000000000" pitchFamily="34" charset="-128"/>
              </a:rPr>
              <a:t>quantitative and objective approach to </a:t>
            </a:r>
            <a:r>
              <a:rPr lang="en-US" sz="2800" b="1" dirty="0">
                <a:latin typeface="Yu Gothic UI" panose="020B0500000000000000" pitchFamily="34" charset="-128"/>
                <a:ea typeface="Yu Gothic UI" panose="020B0500000000000000" pitchFamily="34" charset="-128"/>
              </a:rPr>
              <a:t>quantifying the degree of clustering of similar features and where such clustering occurs</a:t>
            </a:r>
            <a:endParaRPr lang="nb-NO" sz="2800" dirty="0">
              <a:latin typeface="Yu Gothic UI" panose="020B0500000000000000" pitchFamily="34" charset="-128"/>
              <a:ea typeface="Yu Gothic UI" panose="020B0500000000000000" pitchFamily="34" charset="-128"/>
            </a:endParaRPr>
          </a:p>
        </p:txBody>
      </p:sp>
      <p:sp>
        <p:nvSpPr>
          <p:cNvPr id="7" name="Rectangle 6"/>
          <p:cNvSpPr/>
          <p:nvPr/>
        </p:nvSpPr>
        <p:spPr>
          <a:xfrm>
            <a:off x="2182762" y="1427039"/>
            <a:ext cx="7492180" cy="1200329"/>
          </a:xfrm>
          <a:prstGeom prst="rect">
            <a:avLst/>
          </a:prstGeom>
        </p:spPr>
        <p:txBody>
          <a:bodyPr wrap="square">
            <a:spAutoFit/>
          </a:bodyPr>
          <a:lstStyle/>
          <a:p>
            <a:pPr lvl="0" algn="ctr">
              <a:defRPr/>
            </a:pPr>
            <a:r>
              <a:rPr lang="en-US" sz="2400" b="1" dirty="0">
                <a:latin typeface="Yu Gothic UI" panose="020B0500000000000000" pitchFamily="34" charset="-128"/>
                <a:ea typeface="Yu Gothic UI" panose="020B0500000000000000" pitchFamily="34" charset="-128"/>
              </a:rPr>
              <a:t>spatial autocorrelation </a:t>
            </a:r>
          </a:p>
          <a:p>
            <a:pPr lvl="0" algn="ctr">
              <a:defRPr/>
            </a:pPr>
            <a:r>
              <a:rPr lang="en-US" sz="2400" dirty="0">
                <a:latin typeface="Yu Gothic UI" panose="020B0500000000000000" pitchFamily="34" charset="-128"/>
                <a:ea typeface="Yu Gothic UI" panose="020B0500000000000000" pitchFamily="34" charset="-128"/>
              </a:rPr>
              <a:t>sites which are close together tend to be </a:t>
            </a:r>
          </a:p>
          <a:p>
            <a:pPr lvl="0" algn="ctr">
              <a:defRPr/>
            </a:pPr>
            <a:r>
              <a:rPr lang="en-US" sz="2400" dirty="0">
                <a:latin typeface="Yu Gothic UI" panose="020B0500000000000000" pitchFamily="34" charset="-128"/>
                <a:ea typeface="Yu Gothic UI" panose="020B0500000000000000" pitchFamily="34" charset="-128"/>
              </a:rPr>
              <a:t>more similar than those which are further apart</a:t>
            </a:r>
          </a:p>
        </p:txBody>
      </p:sp>
    </p:spTree>
    <p:extLst>
      <p:ext uri="{BB962C8B-B14F-4D97-AF65-F5344CB8AC3E}">
        <p14:creationId xmlns:p14="http://schemas.microsoft.com/office/powerpoint/2010/main" val="207165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Regionalized variable theory </a:t>
            </a:r>
          </a:p>
        </p:txBody>
      </p:sp>
      <p:sp>
        <p:nvSpPr>
          <p:cNvPr id="10" name="Rectangle 3"/>
          <p:cNvSpPr txBox="1">
            <a:spLocks noChangeArrowheads="1"/>
          </p:cNvSpPr>
          <p:nvPr/>
        </p:nvSpPr>
        <p:spPr>
          <a:xfrm>
            <a:off x="482866" y="1454431"/>
            <a:ext cx="10782034" cy="4328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Why use regional variables theory</a:t>
            </a:r>
          </a:p>
          <a:p>
            <a:pPr marL="542925" indent="-542925">
              <a:buClr>
                <a:srgbClr val="1F7F79"/>
              </a:buClr>
              <a:buFont typeface="Segoe UI" panose="020B0502040204020203" pitchFamily="34" charset="0"/>
              <a:buChar char="⃣"/>
            </a:pPr>
            <a:endParaRPr lang="en-GB" altLang="nb-NO" sz="1100"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5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General analysis tool for spatially varying/dependent data</a:t>
            </a:r>
            <a:endParaRPr lang="en-GB" altLang="nb-NO" sz="1400" dirty="0">
              <a:solidFill>
                <a:prstClr val="black"/>
              </a:solidFill>
              <a:latin typeface="Yu Gothic UI" panose="020B0500000000000000" pitchFamily="34" charset="-128"/>
              <a:ea typeface="Yu Gothic UI" panose="020B0500000000000000" pitchFamily="34" charset="-128"/>
            </a:endParaRPr>
          </a:p>
          <a:p>
            <a:pPr marL="893763" lvl="1" indent="-350838">
              <a:lnSpc>
                <a:spcPct val="15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A general tool for spatial interpolation</a:t>
            </a:r>
          </a:p>
          <a:p>
            <a:pPr marL="893763" lvl="1" indent="-350838">
              <a:lnSpc>
                <a:spcPct val="15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A tool for regionalization studies</a:t>
            </a: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A basis for developing </a:t>
            </a:r>
            <a:r>
              <a:rPr lang="en-US" altLang="nb-NO" sz="2800" u="sng" dirty="0">
                <a:solidFill>
                  <a:prstClr val="black"/>
                </a:solidFill>
                <a:latin typeface="Yu Gothic UI" panose="020B0500000000000000" pitchFamily="34" charset="-128"/>
                <a:ea typeface="Yu Gothic UI" panose="020B0500000000000000" pitchFamily="34" charset="-128"/>
              </a:rPr>
              <a:t>spatial models that consider regional differences</a:t>
            </a:r>
          </a:p>
          <a:p>
            <a:pPr marL="542925" lvl="1" indent="0">
              <a:lnSpc>
                <a:spcPct val="100000"/>
              </a:lnSpc>
              <a:spcBef>
                <a:spcPts val="0"/>
              </a:spcBef>
              <a:buNone/>
            </a:pPr>
            <a:endParaRPr lang="en-US" altLang="nb-NO" sz="2800" dirty="0">
              <a:solidFill>
                <a:prstClr val="black"/>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971635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Regionalized variable theory </a:t>
            </a:r>
          </a:p>
        </p:txBody>
      </p:sp>
      <p:sp>
        <p:nvSpPr>
          <p:cNvPr id="62" name="Rectangle 3"/>
          <p:cNvSpPr txBox="1">
            <a:spLocks noChangeArrowheads="1"/>
          </p:cNvSpPr>
          <p:nvPr/>
        </p:nvSpPr>
        <p:spPr>
          <a:xfrm>
            <a:off x="482866" y="1454431"/>
            <a:ext cx="11505934" cy="6289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sz="2800" b="0" i="0" kern="1200" dirty="0">
                <a:solidFill>
                  <a:schemeClr val="tx1"/>
                </a:solidFill>
                <a:effectLst/>
                <a:latin typeface="+mn-lt"/>
                <a:ea typeface="+mn-ea"/>
                <a:cs typeface="+mn-cs"/>
              </a:rPr>
              <a:t>The concept of the theory is that </a:t>
            </a:r>
            <a:r>
              <a:rPr lang="en-US" sz="2800" i="0" kern="1200" dirty="0">
                <a:solidFill>
                  <a:schemeClr val="tx1"/>
                </a:solidFill>
                <a:effectLst/>
                <a:latin typeface="+mn-lt"/>
                <a:ea typeface="+mn-ea"/>
                <a:cs typeface="+mn-cs"/>
              </a:rPr>
              <a:t>interpolation from points in space </a:t>
            </a:r>
            <a:r>
              <a:rPr lang="en-US" sz="2800" b="0" i="0" kern="1200" dirty="0">
                <a:solidFill>
                  <a:schemeClr val="tx1"/>
                </a:solidFill>
                <a:effectLst/>
                <a:latin typeface="+mn-lt"/>
                <a:ea typeface="+mn-ea"/>
                <a:cs typeface="+mn-cs"/>
              </a:rPr>
              <a:t>should not be based on a smooth continuous object.</a:t>
            </a: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291290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Regionalized variable theory </a:t>
            </a:r>
          </a:p>
        </p:txBody>
      </p:sp>
      <p:pic>
        <p:nvPicPr>
          <p:cNvPr id="5" name="Picture 115" descr="Untitled-2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8928" y="1816101"/>
            <a:ext cx="6235327" cy="325156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567053" y="2410950"/>
            <a:ext cx="3079414" cy="2549706"/>
            <a:chOff x="1738253" y="2410950"/>
            <a:chExt cx="3079414" cy="2549706"/>
          </a:xfrm>
        </p:grpSpPr>
        <p:sp>
          <p:nvSpPr>
            <p:cNvPr id="8" name="Text Box 8"/>
            <p:cNvSpPr txBox="1">
              <a:spLocks noChangeArrowheads="1"/>
            </p:cNvSpPr>
            <p:nvPr/>
          </p:nvSpPr>
          <p:spPr bwMode="auto">
            <a:xfrm>
              <a:off x="1738253" y="3526119"/>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a:solidFill>
                    <a:schemeClr val="bg1"/>
                  </a:solidFill>
                  <a:latin typeface="Yu Gothic UI" panose="020B0500000000000000" pitchFamily="34" charset="-128"/>
                  <a:ea typeface="Yu Gothic UI" panose="020B0500000000000000" pitchFamily="34" charset="-128"/>
                </a:rPr>
                <a:t>+</a:t>
              </a:r>
            </a:p>
          </p:txBody>
        </p:sp>
        <p:sp>
          <p:nvSpPr>
            <p:cNvPr id="9" name="Text Box 9"/>
            <p:cNvSpPr txBox="1">
              <a:spLocks noChangeArrowheads="1"/>
            </p:cNvSpPr>
            <p:nvPr/>
          </p:nvSpPr>
          <p:spPr bwMode="auto">
            <a:xfrm>
              <a:off x="1867055" y="3824949"/>
              <a:ext cx="4042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a:solidFill>
                    <a:schemeClr val="bg1"/>
                  </a:solidFill>
                  <a:latin typeface="Yu Gothic UI" panose="020B0500000000000000" pitchFamily="34" charset="-128"/>
                  <a:ea typeface="Yu Gothic UI" panose="020B0500000000000000" pitchFamily="34" charset="-128"/>
                </a:rPr>
                <a:t>Z</a:t>
              </a:r>
              <a:r>
                <a:rPr lang="en-US" altLang="nb-NO" sz="2000" b="1" baseline="-25000" dirty="0">
                  <a:solidFill>
                    <a:schemeClr val="bg1"/>
                  </a:solidFill>
                  <a:latin typeface="Yu Gothic UI" panose="020B0500000000000000" pitchFamily="34" charset="-128"/>
                  <a:ea typeface="Yu Gothic UI" panose="020B0500000000000000" pitchFamily="34" charset="-128"/>
                </a:rPr>
                <a:t>1</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sp>
          <p:nvSpPr>
            <p:cNvPr id="10" name="Text Box 10"/>
            <p:cNvSpPr txBox="1">
              <a:spLocks noChangeArrowheads="1"/>
            </p:cNvSpPr>
            <p:nvPr/>
          </p:nvSpPr>
          <p:spPr bwMode="auto">
            <a:xfrm>
              <a:off x="4124465" y="2506882"/>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a:solidFill>
                    <a:schemeClr val="bg1"/>
                  </a:solidFill>
                  <a:latin typeface="Yu Gothic UI" panose="020B0500000000000000" pitchFamily="34" charset="-128"/>
                  <a:ea typeface="Yu Gothic UI" panose="020B0500000000000000" pitchFamily="34" charset="-128"/>
                </a:rPr>
                <a:t>+</a:t>
              </a:r>
            </a:p>
          </p:txBody>
        </p:sp>
        <p:sp>
          <p:nvSpPr>
            <p:cNvPr id="12" name="Text Box 11"/>
            <p:cNvSpPr txBox="1">
              <a:spLocks noChangeArrowheads="1"/>
            </p:cNvSpPr>
            <p:nvPr/>
          </p:nvSpPr>
          <p:spPr bwMode="auto">
            <a:xfrm>
              <a:off x="4264479" y="2410950"/>
              <a:ext cx="4299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a:solidFill>
                    <a:schemeClr val="bg1"/>
                  </a:solidFill>
                  <a:latin typeface="Yu Gothic UI" panose="020B0500000000000000" pitchFamily="34" charset="-128"/>
                  <a:ea typeface="Yu Gothic UI" panose="020B0500000000000000" pitchFamily="34" charset="-128"/>
                </a:rPr>
                <a:t>Z</a:t>
              </a:r>
              <a:r>
                <a:rPr lang="en-US" altLang="nb-NO" sz="2000" b="1" baseline="-25000" dirty="0">
                  <a:solidFill>
                    <a:schemeClr val="bg1"/>
                  </a:solidFill>
                  <a:latin typeface="Yu Gothic UI" panose="020B0500000000000000" pitchFamily="34" charset="-128"/>
                  <a:ea typeface="Yu Gothic UI" panose="020B0500000000000000" pitchFamily="34" charset="-128"/>
                </a:rPr>
                <a:t>3</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sp>
          <p:nvSpPr>
            <p:cNvPr id="13" name="Text Box 12"/>
            <p:cNvSpPr txBox="1">
              <a:spLocks noChangeArrowheads="1"/>
            </p:cNvSpPr>
            <p:nvPr/>
          </p:nvSpPr>
          <p:spPr bwMode="auto">
            <a:xfrm>
              <a:off x="4108239" y="3534276"/>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dirty="0">
                  <a:solidFill>
                    <a:schemeClr val="bg1"/>
                  </a:solidFill>
                  <a:latin typeface="Yu Gothic UI" panose="020B0500000000000000" pitchFamily="34" charset="-128"/>
                  <a:ea typeface="Yu Gothic UI" panose="020B0500000000000000" pitchFamily="34" charset="-128"/>
                </a:rPr>
                <a:t>+</a:t>
              </a:r>
            </a:p>
          </p:txBody>
        </p:sp>
        <p:sp>
          <p:nvSpPr>
            <p:cNvPr id="14" name="Text Box 13"/>
            <p:cNvSpPr txBox="1">
              <a:spLocks noChangeArrowheads="1"/>
            </p:cNvSpPr>
            <p:nvPr/>
          </p:nvSpPr>
          <p:spPr bwMode="auto">
            <a:xfrm>
              <a:off x="4382933" y="3701835"/>
              <a:ext cx="4347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a:solidFill>
                    <a:schemeClr val="bg1"/>
                  </a:solidFill>
                  <a:latin typeface="Yu Gothic UI" panose="020B0500000000000000" pitchFamily="34" charset="-128"/>
                  <a:ea typeface="Yu Gothic UI" panose="020B0500000000000000" pitchFamily="34" charset="-128"/>
                </a:rPr>
                <a:t>Z</a:t>
              </a:r>
              <a:r>
                <a:rPr lang="en-US" altLang="nb-NO" sz="2000" b="1" baseline="-25000" dirty="0">
                  <a:solidFill>
                    <a:schemeClr val="bg1"/>
                  </a:solidFill>
                  <a:latin typeface="Yu Gothic UI" panose="020B0500000000000000" pitchFamily="34" charset="-128"/>
                  <a:ea typeface="Yu Gothic UI" panose="020B0500000000000000" pitchFamily="34" charset="-128"/>
                </a:rPr>
                <a:t>n</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sp>
          <p:nvSpPr>
            <p:cNvPr id="16" name="Text Box 14"/>
            <p:cNvSpPr txBox="1">
              <a:spLocks noChangeArrowheads="1"/>
            </p:cNvSpPr>
            <p:nvPr/>
          </p:nvSpPr>
          <p:spPr bwMode="auto">
            <a:xfrm>
              <a:off x="2525663" y="4437436"/>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a:solidFill>
                    <a:schemeClr val="bg1"/>
                  </a:solidFill>
                  <a:latin typeface="Yu Gothic UI" panose="020B0500000000000000" pitchFamily="34" charset="-128"/>
                  <a:ea typeface="Yu Gothic UI" panose="020B0500000000000000" pitchFamily="34" charset="-128"/>
                </a:rPr>
                <a:t>+</a:t>
              </a:r>
            </a:p>
          </p:txBody>
        </p:sp>
        <p:sp>
          <p:nvSpPr>
            <p:cNvPr id="17" name="Text Box 15"/>
            <p:cNvSpPr txBox="1">
              <a:spLocks noChangeArrowheads="1"/>
            </p:cNvSpPr>
            <p:nvPr/>
          </p:nvSpPr>
          <p:spPr bwMode="auto">
            <a:xfrm>
              <a:off x="2391370" y="4298936"/>
              <a:ext cx="4331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a:solidFill>
                    <a:schemeClr val="bg1"/>
                  </a:solidFill>
                  <a:latin typeface="Yu Gothic UI" panose="020B0500000000000000" pitchFamily="34" charset="-128"/>
                  <a:ea typeface="Yu Gothic UI" panose="020B0500000000000000" pitchFamily="34" charset="-128"/>
                </a:rPr>
                <a:t>Z</a:t>
              </a:r>
              <a:r>
                <a:rPr lang="en-US" altLang="nb-NO" sz="2000" b="1" baseline="-25000" dirty="0">
                  <a:solidFill>
                    <a:schemeClr val="bg1"/>
                  </a:solidFill>
                  <a:latin typeface="Yu Gothic UI" panose="020B0500000000000000" pitchFamily="34" charset="-128"/>
                  <a:ea typeface="Yu Gothic UI" panose="020B0500000000000000" pitchFamily="34" charset="-128"/>
                </a:rPr>
                <a:t>4</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sp>
          <p:nvSpPr>
            <p:cNvPr id="18" name="Text Box 16"/>
            <p:cNvSpPr txBox="1">
              <a:spLocks noChangeArrowheads="1"/>
            </p:cNvSpPr>
            <p:nvPr/>
          </p:nvSpPr>
          <p:spPr bwMode="auto">
            <a:xfrm>
              <a:off x="3580872" y="4341508"/>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a:solidFill>
                    <a:schemeClr val="bg1"/>
                  </a:solidFill>
                  <a:latin typeface="Yu Gothic UI" panose="020B0500000000000000" pitchFamily="34" charset="-128"/>
                  <a:ea typeface="Yu Gothic UI" panose="020B0500000000000000" pitchFamily="34" charset="-128"/>
                </a:rPr>
                <a:t>+</a:t>
              </a:r>
            </a:p>
          </p:txBody>
        </p:sp>
        <p:sp>
          <p:nvSpPr>
            <p:cNvPr id="19" name="Text Box 17"/>
            <p:cNvSpPr txBox="1">
              <a:spLocks noChangeArrowheads="1"/>
            </p:cNvSpPr>
            <p:nvPr/>
          </p:nvSpPr>
          <p:spPr bwMode="auto">
            <a:xfrm>
              <a:off x="3880019" y="4534696"/>
              <a:ext cx="3802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err="1">
                  <a:solidFill>
                    <a:schemeClr val="bg1"/>
                  </a:solidFill>
                  <a:latin typeface="Yu Gothic UI" panose="020B0500000000000000" pitchFamily="34" charset="-128"/>
                  <a:ea typeface="Yu Gothic UI" panose="020B0500000000000000" pitchFamily="34" charset="-128"/>
                </a:rPr>
                <a:t>Z</a:t>
              </a:r>
              <a:r>
                <a:rPr lang="en-US" altLang="nb-NO" sz="2000" b="1" baseline="-25000" dirty="0" err="1">
                  <a:solidFill>
                    <a:schemeClr val="bg1"/>
                  </a:solidFill>
                  <a:latin typeface="Yu Gothic UI" panose="020B0500000000000000" pitchFamily="34" charset="-128"/>
                  <a:ea typeface="Yu Gothic UI" panose="020B0500000000000000" pitchFamily="34" charset="-128"/>
                </a:rPr>
                <a:t>i</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sp>
          <p:nvSpPr>
            <p:cNvPr id="20" name="Text Box 18"/>
            <p:cNvSpPr txBox="1">
              <a:spLocks noChangeArrowheads="1"/>
            </p:cNvSpPr>
            <p:nvPr/>
          </p:nvSpPr>
          <p:spPr bwMode="auto">
            <a:xfrm>
              <a:off x="2621591" y="2710729"/>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a:solidFill>
                    <a:schemeClr val="bg1"/>
                  </a:solidFill>
                  <a:latin typeface="Yu Gothic UI" panose="020B0500000000000000" pitchFamily="34" charset="-128"/>
                  <a:ea typeface="Yu Gothic UI" panose="020B0500000000000000" pitchFamily="34" charset="-128"/>
                </a:rPr>
                <a:t>+</a:t>
              </a:r>
            </a:p>
          </p:txBody>
        </p:sp>
        <p:sp>
          <p:nvSpPr>
            <p:cNvPr id="21" name="Text Box 19"/>
            <p:cNvSpPr txBox="1">
              <a:spLocks noChangeArrowheads="1"/>
            </p:cNvSpPr>
            <p:nvPr/>
          </p:nvSpPr>
          <p:spPr bwMode="auto">
            <a:xfrm>
              <a:off x="2749495" y="2626792"/>
              <a:ext cx="4299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a:solidFill>
                    <a:schemeClr val="bg1"/>
                  </a:solidFill>
                  <a:latin typeface="Yu Gothic UI" panose="020B0500000000000000" pitchFamily="34" charset="-128"/>
                  <a:ea typeface="Yu Gothic UI" panose="020B0500000000000000" pitchFamily="34" charset="-128"/>
                </a:rPr>
                <a:t>Z</a:t>
              </a:r>
              <a:r>
                <a:rPr lang="en-US" altLang="nb-NO" sz="2000" b="1" baseline="-25000" dirty="0">
                  <a:solidFill>
                    <a:schemeClr val="bg1"/>
                  </a:solidFill>
                  <a:latin typeface="Yu Gothic UI" panose="020B0500000000000000" pitchFamily="34" charset="-128"/>
                  <a:ea typeface="Yu Gothic UI" panose="020B0500000000000000" pitchFamily="34" charset="-128"/>
                </a:rPr>
                <a:t>2</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grpSp>
      <p:sp>
        <p:nvSpPr>
          <p:cNvPr id="27" name="Text Box 77"/>
          <p:cNvSpPr txBox="1">
            <a:spLocks noChangeArrowheads="1"/>
          </p:cNvSpPr>
          <p:nvPr/>
        </p:nvSpPr>
        <p:spPr bwMode="auto">
          <a:xfrm>
            <a:off x="2152124" y="5778502"/>
            <a:ext cx="10267547" cy="46166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nb-NO" sz="2400" dirty="0">
                <a:latin typeface="Yu Gothic UI" panose="020B0500000000000000" pitchFamily="34" charset="-128"/>
                <a:ea typeface="Yu Gothic UI" panose="020B0500000000000000" pitchFamily="34" charset="-128"/>
              </a:rPr>
              <a:t>a set of space dependent values </a:t>
            </a:r>
            <a:r>
              <a:rPr lang="en-US" altLang="nb-NO" sz="2400" dirty="0" err="1">
                <a:latin typeface="Yu Gothic UI" panose="020B0500000000000000" pitchFamily="34" charset="-128"/>
                <a:ea typeface="Yu Gothic UI" panose="020B0500000000000000" pitchFamily="34" charset="-128"/>
              </a:rPr>
              <a:t>Zi</a:t>
            </a:r>
            <a:r>
              <a:rPr lang="en-US" altLang="nb-NO" sz="2400" dirty="0">
                <a:latin typeface="Yu Gothic UI" panose="020B0500000000000000" pitchFamily="34" charset="-128"/>
                <a:ea typeface="Yu Gothic UI" panose="020B0500000000000000" pitchFamily="34" charset="-128"/>
              </a:rPr>
              <a:t> =&gt; Function Z in domain D </a:t>
            </a:r>
          </a:p>
        </p:txBody>
      </p:sp>
      <p:sp>
        <p:nvSpPr>
          <p:cNvPr id="28" name="Line 78"/>
          <p:cNvSpPr>
            <a:spLocks noChangeShapeType="1"/>
          </p:cNvSpPr>
          <p:nvPr/>
        </p:nvSpPr>
        <p:spPr bwMode="auto">
          <a:xfrm>
            <a:off x="6154406" y="2781674"/>
            <a:ext cx="2262985" cy="721921"/>
          </a:xfrm>
          <a:prstGeom prst="line">
            <a:avLst/>
          </a:prstGeom>
          <a:noFill/>
          <a:ln w="9525">
            <a:solidFill>
              <a:schemeClr val="bg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29" name="Line 79"/>
          <p:cNvSpPr>
            <a:spLocks noChangeShapeType="1"/>
          </p:cNvSpPr>
          <p:nvPr/>
        </p:nvSpPr>
        <p:spPr bwMode="auto">
          <a:xfrm>
            <a:off x="4637644" y="2980380"/>
            <a:ext cx="3872094" cy="523216"/>
          </a:xfrm>
          <a:prstGeom prst="line">
            <a:avLst/>
          </a:prstGeom>
          <a:noFill/>
          <a:ln w="9525">
            <a:solidFill>
              <a:schemeClr val="bg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30" name="Line 80"/>
          <p:cNvSpPr>
            <a:spLocks noChangeShapeType="1"/>
          </p:cNvSpPr>
          <p:nvPr/>
        </p:nvSpPr>
        <p:spPr bwMode="auto">
          <a:xfrm flipV="1">
            <a:off x="3708038" y="3529449"/>
            <a:ext cx="4676600" cy="262989"/>
          </a:xfrm>
          <a:prstGeom prst="line">
            <a:avLst/>
          </a:prstGeom>
          <a:noFill/>
          <a:ln w="9525">
            <a:solidFill>
              <a:schemeClr val="bg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31" name="Line 81"/>
          <p:cNvSpPr>
            <a:spLocks noChangeShapeType="1"/>
          </p:cNvSpPr>
          <p:nvPr/>
        </p:nvSpPr>
        <p:spPr bwMode="auto">
          <a:xfrm flipV="1">
            <a:off x="4573528" y="3553885"/>
            <a:ext cx="3925158" cy="1156430"/>
          </a:xfrm>
          <a:prstGeom prst="line">
            <a:avLst/>
          </a:prstGeom>
          <a:noFill/>
          <a:ln w="9525">
            <a:solidFill>
              <a:schemeClr val="bg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32" name="Line 82"/>
          <p:cNvSpPr>
            <a:spLocks noChangeShapeType="1"/>
          </p:cNvSpPr>
          <p:nvPr/>
        </p:nvSpPr>
        <p:spPr bwMode="auto">
          <a:xfrm flipV="1">
            <a:off x="5620341" y="3573559"/>
            <a:ext cx="2889397" cy="1084121"/>
          </a:xfrm>
          <a:prstGeom prst="line">
            <a:avLst/>
          </a:prstGeom>
          <a:noFill/>
          <a:ln w="9525">
            <a:solidFill>
              <a:schemeClr val="bg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33" name="Line 83"/>
          <p:cNvSpPr>
            <a:spLocks noChangeShapeType="1"/>
          </p:cNvSpPr>
          <p:nvPr/>
        </p:nvSpPr>
        <p:spPr bwMode="auto">
          <a:xfrm flipV="1">
            <a:off x="6154406" y="3535684"/>
            <a:ext cx="2344279" cy="276362"/>
          </a:xfrm>
          <a:prstGeom prst="line">
            <a:avLst/>
          </a:prstGeom>
          <a:noFill/>
          <a:ln w="9525">
            <a:solidFill>
              <a:schemeClr val="bg1"/>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47" name="Text Box 97"/>
          <p:cNvSpPr txBox="1">
            <a:spLocks noChangeArrowheads="1"/>
          </p:cNvSpPr>
          <p:nvPr/>
        </p:nvSpPr>
        <p:spPr bwMode="auto">
          <a:xfrm>
            <a:off x="8466697" y="2072001"/>
            <a:ext cx="3520516" cy="46166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400" dirty="0">
                <a:latin typeface="Yu Gothic UI" panose="020B0500000000000000" pitchFamily="34" charset="-128"/>
                <a:ea typeface="Yu Gothic UI" panose="020B0500000000000000" pitchFamily="34" charset="-128"/>
              </a:rPr>
              <a:t>Histogram of samples </a:t>
            </a:r>
            <a:r>
              <a:rPr lang="en-US" altLang="nb-NO" sz="2400" dirty="0" err="1">
                <a:latin typeface="Yu Gothic UI" panose="020B0500000000000000" pitchFamily="34" charset="-128"/>
                <a:ea typeface="Yu Gothic UI" panose="020B0500000000000000" pitchFamily="34" charset="-128"/>
              </a:rPr>
              <a:t>z</a:t>
            </a:r>
            <a:r>
              <a:rPr lang="en-US" altLang="nb-NO" sz="2400" baseline="-25000" dirty="0" err="1">
                <a:latin typeface="Yu Gothic UI" panose="020B0500000000000000" pitchFamily="34" charset="-128"/>
                <a:ea typeface="Yu Gothic UI" panose="020B0500000000000000" pitchFamily="34" charset="-128"/>
              </a:rPr>
              <a:t>i</a:t>
            </a:r>
            <a:endParaRPr lang="en-US" altLang="nb-NO" sz="2400" dirty="0">
              <a:latin typeface="Yu Gothic UI" panose="020B0500000000000000" pitchFamily="34" charset="-128"/>
              <a:ea typeface="Yu Gothic UI" panose="020B0500000000000000" pitchFamily="34" charset="-128"/>
            </a:endParaRPr>
          </a:p>
        </p:txBody>
      </p:sp>
      <p:graphicFrame>
        <p:nvGraphicFramePr>
          <p:cNvPr id="61" name="Object 112"/>
          <p:cNvGraphicFramePr>
            <a:graphicFrameLocks noChangeAspect="1"/>
          </p:cNvGraphicFramePr>
          <p:nvPr>
            <p:extLst>
              <p:ext uri="{D42A27DB-BD31-4B8C-83A1-F6EECF244321}">
                <p14:modId xmlns:p14="http://schemas.microsoft.com/office/powerpoint/2010/main" val="1274551414"/>
              </p:ext>
            </p:extLst>
          </p:nvPr>
        </p:nvGraphicFramePr>
        <p:xfrm>
          <a:off x="264383" y="5090922"/>
          <a:ext cx="2689225" cy="947738"/>
        </p:xfrm>
        <a:graphic>
          <a:graphicData uri="http://schemas.openxmlformats.org/presentationml/2006/ole">
            <mc:AlternateContent xmlns:mc="http://schemas.openxmlformats.org/markup-compatibility/2006">
              <mc:Choice xmlns:v="urn:schemas-microsoft-com:vml" Requires="v">
                <p:oleObj spid="_x0000_s1027" name="Equation" r:id="rId5" imgW="685800" imgH="241200" progId="Equation.3">
                  <p:embed/>
                </p:oleObj>
              </mc:Choice>
              <mc:Fallback>
                <p:oleObj name="Equation" r:id="rId5" imgW="685800" imgH="241200" progId="Equation.3">
                  <p:embed/>
                  <p:pic>
                    <p:nvPicPr>
                      <p:cNvPr id="61" name="Object 1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383" y="5090922"/>
                        <a:ext cx="2689225" cy="9477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 name="Rectangle 3"/>
          <p:cNvSpPr txBox="1">
            <a:spLocks noChangeArrowheads="1"/>
          </p:cNvSpPr>
          <p:nvPr/>
        </p:nvSpPr>
        <p:spPr>
          <a:xfrm>
            <a:off x="482866" y="1454431"/>
            <a:ext cx="11505934" cy="6289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Regionalized Variable</a:t>
            </a:r>
          </a:p>
        </p:txBody>
      </p:sp>
      <p:grpSp>
        <p:nvGrpSpPr>
          <p:cNvPr id="64" name="Group 63"/>
          <p:cNvGrpSpPr/>
          <p:nvPr/>
        </p:nvGrpSpPr>
        <p:grpSpPr>
          <a:xfrm>
            <a:off x="8600121" y="2549388"/>
            <a:ext cx="2734780" cy="2187825"/>
            <a:chOff x="7723821" y="2549388"/>
            <a:chExt cx="2734780" cy="2187825"/>
          </a:xfrm>
        </p:grpSpPr>
        <p:sp>
          <p:nvSpPr>
            <p:cNvPr id="35" name="Line 85"/>
            <p:cNvSpPr>
              <a:spLocks noChangeShapeType="1"/>
            </p:cNvSpPr>
            <p:nvPr/>
          </p:nvSpPr>
          <p:spPr bwMode="auto">
            <a:xfrm flipV="1">
              <a:off x="7723821" y="2549388"/>
              <a:ext cx="0" cy="21878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36" name="Line 86"/>
            <p:cNvSpPr>
              <a:spLocks noChangeShapeType="1"/>
            </p:cNvSpPr>
            <p:nvPr/>
          </p:nvSpPr>
          <p:spPr bwMode="auto">
            <a:xfrm>
              <a:off x="7723821" y="4737212"/>
              <a:ext cx="27347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grpSp>
          <p:nvGrpSpPr>
            <p:cNvPr id="4" name="Group 3"/>
            <p:cNvGrpSpPr/>
            <p:nvPr/>
          </p:nvGrpSpPr>
          <p:grpSpPr>
            <a:xfrm>
              <a:off x="8170310" y="3067857"/>
              <a:ext cx="1802556" cy="1669356"/>
              <a:chOff x="8170310" y="3067857"/>
              <a:chExt cx="1802556" cy="1669356"/>
            </a:xfrm>
          </p:grpSpPr>
          <p:sp>
            <p:nvSpPr>
              <p:cNvPr id="37" name="Rectangle 87"/>
              <p:cNvSpPr>
                <a:spLocks noChangeArrowheads="1"/>
              </p:cNvSpPr>
              <p:nvPr/>
            </p:nvSpPr>
            <p:spPr bwMode="auto">
              <a:xfrm>
                <a:off x="8349005" y="3993694"/>
                <a:ext cx="179470" cy="74351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38" name="Rectangle 88"/>
              <p:cNvSpPr>
                <a:spLocks noChangeArrowheads="1"/>
              </p:cNvSpPr>
              <p:nvPr/>
            </p:nvSpPr>
            <p:spPr bwMode="auto">
              <a:xfrm>
                <a:off x="8528475" y="3623359"/>
                <a:ext cx="179470" cy="11138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39" name="Rectangle 89"/>
              <p:cNvSpPr>
                <a:spLocks noChangeArrowheads="1"/>
              </p:cNvSpPr>
              <p:nvPr/>
            </p:nvSpPr>
            <p:spPr bwMode="auto">
              <a:xfrm>
                <a:off x="8707945" y="3253024"/>
                <a:ext cx="182319" cy="148418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40" name="Rectangle 90"/>
              <p:cNvSpPr>
                <a:spLocks noChangeArrowheads="1"/>
              </p:cNvSpPr>
              <p:nvPr/>
            </p:nvSpPr>
            <p:spPr bwMode="auto">
              <a:xfrm>
                <a:off x="8890263" y="3067857"/>
                <a:ext cx="179470" cy="166935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41" name="Rectangle 91"/>
              <p:cNvSpPr>
                <a:spLocks noChangeArrowheads="1"/>
              </p:cNvSpPr>
              <p:nvPr/>
            </p:nvSpPr>
            <p:spPr bwMode="auto">
              <a:xfrm>
                <a:off x="9249441" y="3623359"/>
                <a:ext cx="179470" cy="111385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42" name="Rectangle 92"/>
              <p:cNvSpPr>
                <a:spLocks noChangeArrowheads="1"/>
              </p:cNvSpPr>
              <p:nvPr/>
            </p:nvSpPr>
            <p:spPr bwMode="auto">
              <a:xfrm>
                <a:off x="9070988" y="3438192"/>
                <a:ext cx="179470" cy="1299021"/>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43" name="Rectangle 93"/>
              <p:cNvSpPr>
                <a:spLocks noChangeArrowheads="1"/>
              </p:cNvSpPr>
              <p:nvPr/>
            </p:nvSpPr>
            <p:spPr bwMode="auto">
              <a:xfrm>
                <a:off x="9428673" y="3993694"/>
                <a:ext cx="179470" cy="74351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44" name="Rectangle 94"/>
              <p:cNvSpPr>
                <a:spLocks noChangeArrowheads="1"/>
              </p:cNvSpPr>
              <p:nvPr/>
            </p:nvSpPr>
            <p:spPr bwMode="auto">
              <a:xfrm>
                <a:off x="9608143" y="4181710"/>
                <a:ext cx="179470" cy="55550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45" name="Rectangle 95"/>
              <p:cNvSpPr>
                <a:spLocks noChangeArrowheads="1"/>
              </p:cNvSpPr>
              <p:nvPr/>
            </p:nvSpPr>
            <p:spPr bwMode="auto">
              <a:xfrm>
                <a:off x="8170310" y="4101945"/>
                <a:ext cx="176621" cy="63526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sp>
            <p:nvSpPr>
              <p:cNvPr id="46" name="Rectangle 96"/>
              <p:cNvSpPr>
                <a:spLocks noChangeArrowheads="1"/>
              </p:cNvSpPr>
              <p:nvPr/>
            </p:nvSpPr>
            <p:spPr bwMode="auto">
              <a:xfrm>
                <a:off x="9793396" y="4366877"/>
                <a:ext cx="179470" cy="37033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nb-NO"/>
              </a:p>
            </p:txBody>
          </p:sp>
        </p:grpSp>
      </p:grpSp>
      <p:grpSp>
        <p:nvGrpSpPr>
          <p:cNvPr id="71" name="Group 70"/>
          <p:cNvGrpSpPr/>
          <p:nvPr/>
        </p:nvGrpSpPr>
        <p:grpSpPr>
          <a:xfrm>
            <a:off x="1020326" y="1831714"/>
            <a:ext cx="4047481" cy="4177620"/>
            <a:chOff x="5985551" y="1816100"/>
            <a:chExt cx="4047481" cy="4177620"/>
          </a:xfrm>
        </p:grpSpPr>
        <p:cxnSp>
          <p:nvCxnSpPr>
            <p:cNvPr id="65" name="Straight Arrow Connector 64"/>
            <p:cNvCxnSpPr/>
            <p:nvPr/>
          </p:nvCxnSpPr>
          <p:spPr>
            <a:xfrm flipV="1">
              <a:off x="5985551" y="1899510"/>
              <a:ext cx="0" cy="15841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5985551" y="1914520"/>
              <a:ext cx="3671673" cy="15690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985551" y="3483612"/>
              <a:ext cx="3211462" cy="251010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011551" y="1933671"/>
              <a:ext cx="867545" cy="461665"/>
            </a:xfrm>
            <a:prstGeom prst="rect">
              <a:avLst/>
            </a:prstGeom>
            <a:noFill/>
          </p:spPr>
          <p:txBody>
            <a:bodyPr wrap="none" rtlCol="0">
              <a:spAutoFit/>
            </a:bodyPr>
            <a:lstStyle/>
            <a:p>
              <a:r>
                <a:rPr lang="nb-NO" sz="2400" dirty="0">
                  <a:latin typeface="Yu Gothic UI" panose="020B0500000000000000" pitchFamily="34" charset="-128"/>
                  <a:ea typeface="Yu Gothic UI" panose="020B0500000000000000" pitchFamily="34" charset="-128"/>
                </a:rPr>
                <a:t>z(</a:t>
              </a:r>
              <a:r>
                <a:rPr lang="nb-NO" sz="2400" dirty="0" err="1">
                  <a:latin typeface="Yu Gothic UI" panose="020B0500000000000000" pitchFamily="34" charset="-128"/>
                  <a:ea typeface="Yu Gothic UI" panose="020B0500000000000000" pitchFamily="34" charset="-128"/>
                </a:rPr>
                <a:t>x,y</a:t>
              </a:r>
              <a:r>
                <a:rPr lang="nb-NO" sz="2400" dirty="0">
                  <a:latin typeface="Yu Gothic UI" panose="020B0500000000000000" pitchFamily="34" charset="-128"/>
                  <a:ea typeface="Yu Gothic UI" panose="020B0500000000000000" pitchFamily="34" charset="-128"/>
                </a:rPr>
                <a:t>)</a:t>
              </a:r>
            </a:p>
          </p:txBody>
        </p:sp>
        <p:sp>
          <p:nvSpPr>
            <p:cNvPr id="69" name="TextBox 68"/>
            <p:cNvSpPr txBox="1"/>
            <p:nvPr/>
          </p:nvSpPr>
          <p:spPr>
            <a:xfrm>
              <a:off x="9699286" y="1816100"/>
              <a:ext cx="333746" cy="461665"/>
            </a:xfrm>
            <a:prstGeom prst="rect">
              <a:avLst/>
            </a:prstGeom>
            <a:noFill/>
          </p:spPr>
          <p:txBody>
            <a:bodyPr wrap="none" rtlCol="0">
              <a:spAutoFit/>
            </a:bodyPr>
            <a:lstStyle/>
            <a:p>
              <a:r>
                <a:rPr lang="nb-NO" sz="2400" dirty="0">
                  <a:latin typeface="Yu Gothic UI" panose="020B0500000000000000" pitchFamily="34" charset="-128"/>
                  <a:ea typeface="Yu Gothic UI" panose="020B0500000000000000" pitchFamily="34" charset="-128"/>
                </a:rPr>
                <a:t>y</a:t>
              </a:r>
            </a:p>
          </p:txBody>
        </p:sp>
        <p:sp>
          <p:nvSpPr>
            <p:cNvPr id="70" name="TextBox 69"/>
            <p:cNvSpPr txBox="1"/>
            <p:nvPr/>
          </p:nvSpPr>
          <p:spPr>
            <a:xfrm>
              <a:off x="8967012" y="5413721"/>
              <a:ext cx="333746" cy="461665"/>
            </a:xfrm>
            <a:prstGeom prst="rect">
              <a:avLst/>
            </a:prstGeom>
            <a:noFill/>
          </p:spPr>
          <p:txBody>
            <a:bodyPr wrap="none" rtlCol="0">
              <a:spAutoFit/>
            </a:bodyPr>
            <a:lstStyle/>
            <a:p>
              <a:r>
                <a:rPr lang="nb-NO" sz="2400" dirty="0">
                  <a:latin typeface="Yu Gothic UI" panose="020B0500000000000000" pitchFamily="34" charset="-128"/>
                  <a:ea typeface="Yu Gothic UI" panose="020B0500000000000000" pitchFamily="34" charset="-128"/>
                </a:rPr>
                <a:t>x</a:t>
              </a:r>
            </a:p>
          </p:txBody>
        </p:sp>
      </p:grpSp>
    </p:spTree>
    <p:extLst>
      <p:ext uri="{BB962C8B-B14F-4D97-AF65-F5344CB8AC3E}">
        <p14:creationId xmlns:p14="http://schemas.microsoft.com/office/powerpoint/2010/main" val="2378585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Regionalized variable theory </a:t>
            </a:r>
          </a:p>
        </p:txBody>
      </p:sp>
      <p:sp>
        <p:nvSpPr>
          <p:cNvPr id="62" name="Rectangle 3"/>
          <p:cNvSpPr txBox="1">
            <a:spLocks noChangeArrowheads="1"/>
          </p:cNvSpPr>
          <p:nvPr/>
        </p:nvSpPr>
        <p:spPr>
          <a:xfrm>
            <a:off x="482866" y="1454431"/>
            <a:ext cx="11505934" cy="6289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Regionalized Variable</a:t>
            </a:r>
            <a:endParaRPr lang="en-GB" altLang="nb-NO" sz="1100"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Given a variable Z, measured at a location </a:t>
            </a:r>
            <a:r>
              <a:rPr lang="en-US" altLang="nb-NO" sz="2800" dirty="0" err="1">
                <a:solidFill>
                  <a:prstClr val="black"/>
                </a:solidFill>
                <a:latin typeface="Yu Gothic UI" panose="020B0500000000000000" pitchFamily="34" charset="-128"/>
                <a:ea typeface="Yu Gothic UI" panose="020B0500000000000000" pitchFamily="34" charset="-128"/>
              </a:rPr>
              <a:t>i</a:t>
            </a:r>
            <a:r>
              <a:rPr lang="en-US" altLang="nb-NO" sz="2800" dirty="0">
                <a:solidFill>
                  <a:prstClr val="black"/>
                </a:solidFill>
                <a:latin typeface="Yu Gothic UI" panose="020B0500000000000000" pitchFamily="34" charset="-128"/>
                <a:ea typeface="Yu Gothic UI" panose="020B0500000000000000" pitchFamily="34" charset="-128"/>
              </a:rPr>
              <a:t>, the variability in Z can be broken down into </a:t>
            </a:r>
            <a:r>
              <a:rPr lang="en-US" altLang="nb-NO" sz="2800" b="1" dirty="0">
                <a:solidFill>
                  <a:prstClr val="black"/>
                </a:solidFill>
                <a:latin typeface="Yu Gothic UI" panose="020B0500000000000000" pitchFamily="34" charset="-128"/>
                <a:ea typeface="Yu Gothic UI" panose="020B0500000000000000" pitchFamily="34" charset="-128"/>
              </a:rPr>
              <a:t>three</a:t>
            </a:r>
            <a:r>
              <a:rPr lang="en-US" altLang="nb-NO" sz="2800" dirty="0">
                <a:solidFill>
                  <a:prstClr val="black"/>
                </a:solidFill>
                <a:latin typeface="Yu Gothic UI" panose="020B0500000000000000" pitchFamily="34" charset="-128"/>
                <a:ea typeface="Yu Gothic UI" panose="020B0500000000000000" pitchFamily="34" charset="-128"/>
              </a:rPr>
              <a:t> components:</a:t>
            </a: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542925" indent="-542925">
              <a:buClr>
                <a:srgbClr val="1F7F79"/>
              </a:buClr>
              <a:buFont typeface="Segoe UI" panose="020B0502040204020203" pitchFamily="34" charset="0"/>
              <a:buChar char="⃣"/>
            </a:pP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9" name="Text Box 6"/>
          <p:cNvSpPr txBox="1">
            <a:spLocks noChangeArrowheads="1"/>
          </p:cNvSpPr>
          <p:nvPr/>
        </p:nvSpPr>
        <p:spPr bwMode="auto">
          <a:xfrm>
            <a:off x="1117310" y="3691334"/>
            <a:ext cx="11416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400" dirty="0">
                <a:latin typeface="Yu Gothic UI" panose="020B0500000000000000" pitchFamily="34" charset="-128"/>
                <a:ea typeface="Yu Gothic UI" panose="020B0500000000000000" pitchFamily="34" charset="-128"/>
              </a:rPr>
              <a:t>Where:</a:t>
            </a:r>
          </a:p>
        </p:txBody>
      </p:sp>
      <p:graphicFrame>
        <p:nvGraphicFramePr>
          <p:cNvPr id="50" name="Object 8"/>
          <p:cNvGraphicFramePr>
            <a:graphicFrameLocks noChangeAspect="1"/>
          </p:cNvGraphicFramePr>
          <p:nvPr>
            <p:extLst>
              <p:ext uri="{D42A27DB-BD31-4B8C-83A1-F6EECF244321}">
                <p14:modId xmlns:p14="http://schemas.microsoft.com/office/powerpoint/2010/main" val="2484052036"/>
              </p:ext>
            </p:extLst>
          </p:nvPr>
        </p:nvGraphicFramePr>
        <p:xfrm>
          <a:off x="1463675" y="2835275"/>
          <a:ext cx="3921125" cy="857250"/>
        </p:xfrm>
        <a:graphic>
          <a:graphicData uri="http://schemas.openxmlformats.org/presentationml/2006/ole">
            <mc:AlternateContent xmlns:mc="http://schemas.openxmlformats.org/markup-compatibility/2006">
              <mc:Choice xmlns:v="urn:schemas-microsoft-com:vml" Requires="v">
                <p:oleObj spid="_x0000_s2054" name="Equation" r:id="rId4" imgW="1104840" imgH="241200" progId="Equation.3">
                  <p:embed/>
                </p:oleObj>
              </mc:Choice>
              <mc:Fallback>
                <p:oleObj name="Equation" r:id="rId4" imgW="1104840" imgH="241200" progId="Equation.3">
                  <p:embed/>
                  <p:pic>
                    <p:nvPicPr>
                      <p:cNvPr id="5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3675" y="2835275"/>
                        <a:ext cx="3921125" cy="857250"/>
                      </a:xfrm>
                      <a:prstGeom prst="rect">
                        <a:avLst/>
                      </a:prstGeom>
                      <a:noFill/>
                      <a:ln>
                        <a:noFill/>
                      </a:ln>
                      <a:effectLst/>
                    </p:spPr>
                  </p:pic>
                </p:oleObj>
              </mc:Fallback>
            </mc:AlternateContent>
          </a:graphicData>
        </a:graphic>
      </p:graphicFrame>
      <p:graphicFrame>
        <p:nvGraphicFramePr>
          <p:cNvPr id="52" name="Object 7"/>
          <p:cNvGraphicFramePr>
            <a:graphicFrameLocks noChangeAspect="1"/>
          </p:cNvGraphicFramePr>
          <p:nvPr>
            <p:extLst>
              <p:ext uri="{D42A27DB-BD31-4B8C-83A1-F6EECF244321}">
                <p14:modId xmlns:p14="http://schemas.microsoft.com/office/powerpoint/2010/main" val="2044238993"/>
              </p:ext>
            </p:extLst>
          </p:nvPr>
        </p:nvGraphicFramePr>
        <p:xfrm>
          <a:off x="1403073" y="4283890"/>
          <a:ext cx="809625" cy="550862"/>
        </p:xfrm>
        <a:graphic>
          <a:graphicData uri="http://schemas.openxmlformats.org/presentationml/2006/ole">
            <mc:AlternateContent xmlns:mc="http://schemas.openxmlformats.org/markup-compatibility/2006">
              <mc:Choice xmlns:v="urn:schemas-microsoft-com:vml" Requires="v">
                <p:oleObj spid="_x0000_s2055" name="Equation" r:id="rId6" imgW="355320" imgH="241200" progId="Equation.3">
                  <p:embed/>
                </p:oleObj>
              </mc:Choice>
              <mc:Fallback>
                <p:oleObj name="Equation" r:id="rId6" imgW="355320" imgH="241200" progId="Equation.3">
                  <p:embed/>
                  <p:pic>
                    <p:nvPicPr>
                      <p:cNvPr id="52"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073" y="4283890"/>
                        <a:ext cx="809625" cy="5508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Text Box 10"/>
          <p:cNvSpPr txBox="1">
            <a:spLocks noChangeArrowheads="1"/>
          </p:cNvSpPr>
          <p:nvPr/>
        </p:nvSpPr>
        <p:spPr bwMode="auto">
          <a:xfrm>
            <a:off x="2220636" y="4166651"/>
            <a:ext cx="62908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nb-NO" sz="2400" dirty="0">
                <a:latin typeface="Yu Gothic UI" panose="020B0500000000000000" pitchFamily="34" charset="-128"/>
                <a:ea typeface="Yu Gothic UI" panose="020B0500000000000000" pitchFamily="34" charset="-128"/>
              </a:rPr>
              <a:t>A “structural” coarse scale forcing (e.g. difference in mean levels) or </a:t>
            </a:r>
            <a:r>
              <a:rPr lang="en-US" altLang="nb-NO" sz="2400" b="1" dirty="0">
                <a:latin typeface="Yu Gothic UI" panose="020B0500000000000000" pitchFamily="34" charset="-128"/>
                <a:ea typeface="Yu Gothic UI" panose="020B0500000000000000" pitchFamily="34" charset="-128"/>
              </a:rPr>
              <a:t>trend</a:t>
            </a:r>
          </a:p>
        </p:txBody>
      </p:sp>
      <p:grpSp>
        <p:nvGrpSpPr>
          <p:cNvPr id="54" name="Group 14"/>
          <p:cNvGrpSpPr>
            <a:grpSpLocks/>
          </p:cNvGrpSpPr>
          <p:nvPr/>
        </p:nvGrpSpPr>
        <p:grpSpPr bwMode="auto">
          <a:xfrm>
            <a:off x="1463632" y="5017566"/>
            <a:ext cx="8561384" cy="550863"/>
            <a:chOff x="699" y="3279"/>
            <a:chExt cx="5393" cy="347"/>
          </a:xfrm>
        </p:grpSpPr>
        <p:graphicFrame>
          <p:nvGraphicFramePr>
            <p:cNvPr id="55" name="Object 5"/>
            <p:cNvGraphicFramePr>
              <a:graphicFrameLocks noChangeAspect="1"/>
            </p:cNvGraphicFramePr>
            <p:nvPr>
              <p:extLst>
                <p:ext uri="{D42A27DB-BD31-4B8C-83A1-F6EECF244321}">
                  <p14:modId xmlns:p14="http://schemas.microsoft.com/office/powerpoint/2010/main" val="991929819"/>
                </p:ext>
              </p:extLst>
            </p:nvPr>
          </p:nvGraphicFramePr>
          <p:xfrm>
            <a:off x="699" y="3279"/>
            <a:ext cx="492" cy="347"/>
          </p:xfrm>
          <a:graphic>
            <a:graphicData uri="http://schemas.openxmlformats.org/presentationml/2006/ole">
              <mc:AlternateContent xmlns:mc="http://schemas.openxmlformats.org/markup-compatibility/2006">
                <mc:Choice xmlns:v="urn:schemas-microsoft-com:vml" Requires="v">
                  <p:oleObj spid="_x0000_s2056" name="Equation" r:id="rId8" imgW="342720" imgH="241200" progId="Equation.3">
                    <p:embed/>
                  </p:oleObj>
                </mc:Choice>
                <mc:Fallback>
                  <p:oleObj name="Equation" r:id="rId8" imgW="342720" imgH="241200" progId="Equation.3">
                    <p:embed/>
                    <p:pic>
                      <p:nvPicPr>
                        <p:cNvPr id="5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 y="3279"/>
                          <a:ext cx="492" cy="34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Text Box 11"/>
            <p:cNvSpPr txBox="1">
              <a:spLocks noChangeArrowheads="1"/>
            </p:cNvSpPr>
            <p:nvPr/>
          </p:nvSpPr>
          <p:spPr bwMode="auto">
            <a:xfrm>
              <a:off x="1200" y="3288"/>
              <a:ext cx="48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400" dirty="0">
                  <a:latin typeface="Yu Gothic UI" panose="020B0500000000000000" pitchFamily="34" charset="-128"/>
                  <a:ea typeface="Yu Gothic UI" panose="020B0500000000000000" pitchFamily="34" charset="-128"/>
                </a:rPr>
                <a:t>Correlated variation, </a:t>
              </a:r>
              <a:r>
                <a:rPr lang="en-US" altLang="nb-NO" sz="2400" b="1" dirty="0">
                  <a:latin typeface="Yu Gothic UI" panose="020B0500000000000000" pitchFamily="34" charset="-128"/>
                  <a:ea typeface="Yu Gothic UI" panose="020B0500000000000000" pitchFamily="34" charset="-128"/>
                </a:rPr>
                <a:t>random</a:t>
              </a:r>
              <a:r>
                <a:rPr lang="en-US" altLang="nb-NO" sz="2400" dirty="0">
                  <a:latin typeface="Yu Gothic UI" panose="020B0500000000000000" pitchFamily="34" charset="-128"/>
                  <a:ea typeface="Yu Gothic UI" panose="020B0500000000000000" pitchFamily="34" charset="-128"/>
                </a:rPr>
                <a:t> </a:t>
              </a:r>
              <a:r>
                <a:rPr lang="en-US" altLang="nb-NO" sz="2400" b="1" dirty="0">
                  <a:latin typeface="Yu Gothic UI" panose="020B0500000000000000" pitchFamily="34" charset="-128"/>
                  <a:ea typeface="Yu Gothic UI" panose="020B0500000000000000" pitchFamily="34" charset="-128"/>
                </a:rPr>
                <a:t>local spatial dependency</a:t>
              </a:r>
              <a:endParaRPr lang="en-US" altLang="nb-NO" sz="2400" dirty="0">
                <a:latin typeface="Yu Gothic UI" panose="020B0500000000000000" pitchFamily="34" charset="-128"/>
                <a:ea typeface="Yu Gothic UI" panose="020B0500000000000000" pitchFamily="34" charset="-128"/>
              </a:endParaRPr>
            </a:p>
          </p:txBody>
        </p:sp>
      </p:grpSp>
      <p:grpSp>
        <p:nvGrpSpPr>
          <p:cNvPr id="57" name="Group 15"/>
          <p:cNvGrpSpPr>
            <a:grpSpLocks/>
          </p:cNvGrpSpPr>
          <p:nvPr/>
        </p:nvGrpSpPr>
        <p:grpSpPr bwMode="auto">
          <a:xfrm>
            <a:off x="1403073" y="5629111"/>
            <a:ext cx="9836155" cy="830265"/>
            <a:chOff x="854" y="3733"/>
            <a:chExt cx="6196" cy="523"/>
          </a:xfrm>
        </p:grpSpPr>
        <p:graphicFrame>
          <p:nvGraphicFramePr>
            <p:cNvPr id="58" name="Object 9"/>
            <p:cNvGraphicFramePr>
              <a:graphicFrameLocks noChangeAspect="1"/>
            </p:cNvGraphicFramePr>
            <p:nvPr>
              <p:extLst>
                <p:ext uri="{D42A27DB-BD31-4B8C-83A1-F6EECF244321}">
                  <p14:modId xmlns:p14="http://schemas.microsoft.com/office/powerpoint/2010/main" val="396482846"/>
                </p:ext>
              </p:extLst>
            </p:nvPr>
          </p:nvGraphicFramePr>
          <p:xfrm>
            <a:off x="854" y="3805"/>
            <a:ext cx="346" cy="201"/>
          </p:xfrm>
          <a:graphic>
            <a:graphicData uri="http://schemas.openxmlformats.org/presentationml/2006/ole">
              <mc:AlternateContent xmlns:mc="http://schemas.openxmlformats.org/markup-compatibility/2006">
                <mc:Choice xmlns:v="urn:schemas-microsoft-com:vml" Requires="v">
                  <p:oleObj spid="_x0000_s2057" name="Equation" r:id="rId10" imgW="241200" imgH="139680" progId="Equation.3">
                    <p:embed/>
                  </p:oleObj>
                </mc:Choice>
                <mc:Fallback>
                  <p:oleObj name="Equation" r:id="rId10" imgW="241200" imgH="139680" progId="Equation.3">
                    <p:embed/>
                    <p:pic>
                      <p:nvPicPr>
                        <p:cNvPr id="58"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4" y="3805"/>
                          <a:ext cx="346" cy="20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 name="Text Box 12"/>
            <p:cNvSpPr txBox="1">
              <a:spLocks noChangeArrowheads="1"/>
            </p:cNvSpPr>
            <p:nvPr/>
          </p:nvSpPr>
          <p:spPr bwMode="auto">
            <a:xfrm>
              <a:off x="1200" y="3733"/>
              <a:ext cx="5850"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nb-NO" sz="2400" b="1" dirty="0">
                  <a:latin typeface="Yu Gothic UI" panose="020B0500000000000000" pitchFamily="34" charset="-128"/>
                  <a:ea typeface="Yu Gothic UI" panose="020B0500000000000000" pitchFamily="34" charset="-128"/>
                </a:rPr>
                <a:t>error variance </a:t>
              </a:r>
              <a:r>
                <a:rPr lang="en-US" altLang="nb-NO" sz="2400" dirty="0">
                  <a:latin typeface="Yu Gothic UI" panose="020B0500000000000000" pitchFamily="34" charset="-128"/>
                  <a:ea typeface="Yu Gothic UI" panose="020B0500000000000000" pitchFamily="34" charset="-128"/>
                </a:rPr>
                <a:t>(normally distributed) (uncorrelated variation, noise, measurement error)</a:t>
              </a:r>
            </a:p>
          </p:txBody>
        </p:sp>
      </p:grpSp>
      <p:sp>
        <p:nvSpPr>
          <p:cNvPr id="60" name="Freeform 18"/>
          <p:cNvSpPr>
            <a:spLocks/>
          </p:cNvSpPr>
          <p:nvPr/>
        </p:nvSpPr>
        <p:spPr bwMode="auto">
          <a:xfrm>
            <a:off x="7524207" y="3981526"/>
            <a:ext cx="1994911" cy="412674"/>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63" name="Text Box 19"/>
          <p:cNvSpPr txBox="1">
            <a:spLocks noChangeArrowheads="1"/>
          </p:cNvSpPr>
          <p:nvPr/>
        </p:nvSpPr>
        <p:spPr bwMode="auto">
          <a:xfrm>
            <a:off x="7324667" y="3612194"/>
            <a:ext cx="4040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nb-NO" sz="2000" dirty="0">
                <a:latin typeface="Yu Gothic UI" panose="020B0500000000000000" pitchFamily="34" charset="-128"/>
                <a:ea typeface="Yu Gothic UI" panose="020B0500000000000000" pitchFamily="34" charset="-128"/>
              </a:rPr>
              <a:t>Usually removed by </a:t>
            </a:r>
            <a:r>
              <a:rPr lang="en-US" altLang="nb-NO" sz="2000" dirty="0" err="1">
                <a:latin typeface="Yu Gothic UI" panose="020B0500000000000000" pitchFamily="34" charset="-128"/>
                <a:ea typeface="Yu Gothic UI" panose="020B0500000000000000" pitchFamily="34" charset="-128"/>
              </a:rPr>
              <a:t>detrending</a:t>
            </a:r>
            <a:endParaRPr lang="en-US" altLang="nb-NO" sz="2000" dirty="0">
              <a:latin typeface="Yu Gothic UI" panose="020B0500000000000000" pitchFamily="34" charset="-128"/>
              <a:ea typeface="Yu Gothic UI" panose="020B0500000000000000" pitchFamily="34" charset="-128"/>
            </a:endParaRPr>
          </a:p>
        </p:txBody>
      </p:sp>
      <p:sp>
        <p:nvSpPr>
          <p:cNvPr id="65" name="Text Box 21"/>
          <p:cNvSpPr txBox="1">
            <a:spLocks noChangeArrowheads="1"/>
          </p:cNvSpPr>
          <p:nvPr/>
        </p:nvSpPr>
        <p:spPr bwMode="auto">
          <a:xfrm>
            <a:off x="8808583" y="4383109"/>
            <a:ext cx="3086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000" dirty="0">
                <a:latin typeface="Yu Gothic UI" panose="020B0500000000000000" pitchFamily="34" charset="-128"/>
                <a:ea typeface="Yu Gothic UI" panose="020B0500000000000000" pitchFamily="34" charset="-128"/>
              </a:rPr>
              <a:t>What we are interested in</a:t>
            </a:r>
          </a:p>
        </p:txBody>
      </p:sp>
      <p:sp>
        <p:nvSpPr>
          <p:cNvPr id="68" name="Freeform 18"/>
          <p:cNvSpPr>
            <a:spLocks/>
          </p:cNvSpPr>
          <p:nvPr/>
        </p:nvSpPr>
        <p:spPr bwMode="auto">
          <a:xfrm>
            <a:off x="9804401" y="4783218"/>
            <a:ext cx="1117600" cy="370805"/>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6227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94" b="38147"/>
          <a:stretch/>
        </p:blipFill>
        <p:spPr>
          <a:xfrm>
            <a:off x="0" y="-1505"/>
            <a:ext cx="12192000" cy="5655099"/>
          </a:xfrm>
          <a:prstGeom prst="rect">
            <a:avLst/>
          </a:prstGeom>
        </p:spPr>
      </p:pic>
      <p:sp>
        <p:nvSpPr>
          <p:cNvPr id="6" name="Rectangle 5"/>
          <p:cNvSpPr/>
          <p:nvPr/>
        </p:nvSpPr>
        <p:spPr>
          <a:xfrm>
            <a:off x="0" y="-1505"/>
            <a:ext cx="12192000" cy="68595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pic>
        <p:nvPicPr>
          <p:cNvPr id="5" name="Picture 2" descr="http://global.oup.com/academic/covers/uk/pop-up/97801987428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38" y="600077"/>
            <a:ext cx="4297362"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410199" y="730323"/>
            <a:ext cx="6666571" cy="1384995"/>
          </a:xfrm>
          <a:prstGeom prst="rect">
            <a:avLst/>
          </a:prstGeom>
        </p:spPr>
        <p:txBody>
          <a:bodyPr wrap="square">
            <a:spAutoFit/>
          </a:bodyPr>
          <a:lstStyle/>
          <a:p>
            <a:pPr marL="457200" indent="-457200">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Reference text book: </a:t>
            </a:r>
          </a:p>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t>
            </a:r>
            <a:r>
              <a:rPr lang="en-US" altLang="nb-NO" sz="2800" i="1" dirty="0">
                <a:latin typeface="Yu Gothic UI" panose="020B0500000000000000" pitchFamily="34" charset="-128"/>
                <a:ea typeface="Yu Gothic UI" panose="020B0500000000000000" pitchFamily="34" charset="-128"/>
                <a:cs typeface="Segoe UI" panose="020B0502040204020203" pitchFamily="34" charset="0"/>
              </a:rPr>
              <a:t>Geographical information systems</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t>
            </a:r>
          </a:p>
          <a:p>
            <a:pPr marL="914400" lvl="1" indent="-457200">
              <a:buFont typeface="Courier New" panose="02070309020205020404" pitchFamily="49" charset="0"/>
              <a:buChar char="o"/>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Chapter 9</a:t>
            </a:r>
          </a:p>
        </p:txBody>
      </p:sp>
    </p:spTree>
    <p:extLst>
      <p:ext uri="{BB962C8B-B14F-4D97-AF65-F5344CB8AC3E}">
        <p14:creationId xmlns:p14="http://schemas.microsoft.com/office/powerpoint/2010/main" val="1562370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Box 6"/>
          <p:cNvSpPr txBox="1">
            <a:spLocks noChangeArrowheads="1"/>
          </p:cNvSpPr>
          <p:nvPr/>
        </p:nvSpPr>
        <p:spPr bwMode="auto">
          <a:xfrm>
            <a:off x="1117310" y="3691334"/>
            <a:ext cx="11416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400" dirty="0">
                <a:latin typeface="Yu Gothic UI" panose="020B0500000000000000" pitchFamily="34" charset="-128"/>
                <a:ea typeface="Yu Gothic UI" panose="020B0500000000000000" pitchFamily="34" charset="-128"/>
              </a:rPr>
              <a:t>Where:</a:t>
            </a:r>
          </a:p>
        </p:txBody>
      </p:sp>
      <p:graphicFrame>
        <p:nvGraphicFramePr>
          <p:cNvPr id="72" name="Object 7"/>
          <p:cNvGraphicFramePr>
            <a:graphicFrameLocks noChangeAspect="1"/>
          </p:cNvGraphicFramePr>
          <p:nvPr>
            <p:extLst>
              <p:ext uri="{D42A27DB-BD31-4B8C-83A1-F6EECF244321}">
                <p14:modId xmlns:p14="http://schemas.microsoft.com/office/powerpoint/2010/main" val="1026450852"/>
              </p:ext>
            </p:extLst>
          </p:nvPr>
        </p:nvGraphicFramePr>
        <p:xfrm>
          <a:off x="1403073" y="4283890"/>
          <a:ext cx="809625" cy="550862"/>
        </p:xfrm>
        <a:graphic>
          <a:graphicData uri="http://schemas.openxmlformats.org/presentationml/2006/ole">
            <mc:AlternateContent xmlns:mc="http://schemas.openxmlformats.org/markup-compatibility/2006">
              <mc:Choice xmlns:v="urn:schemas-microsoft-com:vml" Requires="v">
                <p:oleObj spid="_x0000_s3081" name="Equation" r:id="rId4" imgW="355320" imgH="241200" progId="Equation.3">
                  <p:embed/>
                </p:oleObj>
              </mc:Choice>
              <mc:Fallback>
                <p:oleObj name="Equation" r:id="rId4" imgW="355320" imgH="241200" progId="Equation.3">
                  <p:embed/>
                  <p:pic>
                    <p:nvPicPr>
                      <p:cNvPr id="72"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073" y="4283890"/>
                        <a:ext cx="809625" cy="5508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Text Box 10"/>
          <p:cNvSpPr txBox="1">
            <a:spLocks noChangeArrowheads="1"/>
          </p:cNvSpPr>
          <p:nvPr/>
        </p:nvSpPr>
        <p:spPr bwMode="auto">
          <a:xfrm>
            <a:off x="2220636" y="4166651"/>
            <a:ext cx="62908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nb-NO" sz="2400" dirty="0">
                <a:latin typeface="Yu Gothic UI" panose="020B0500000000000000" pitchFamily="34" charset="-128"/>
                <a:ea typeface="Yu Gothic UI" panose="020B0500000000000000" pitchFamily="34" charset="-128"/>
              </a:rPr>
              <a:t>A “structural” coarse scale forcing (e.g. difference in mean levels) or </a:t>
            </a:r>
            <a:r>
              <a:rPr lang="en-US" altLang="nb-NO" sz="2400" b="1" dirty="0">
                <a:latin typeface="Yu Gothic UI" panose="020B0500000000000000" pitchFamily="34" charset="-128"/>
                <a:ea typeface="Yu Gothic UI" panose="020B0500000000000000" pitchFamily="34" charset="-128"/>
              </a:rPr>
              <a:t>trend</a:t>
            </a:r>
          </a:p>
        </p:txBody>
      </p:sp>
      <p:graphicFrame>
        <p:nvGraphicFramePr>
          <p:cNvPr id="75" name="Object 5"/>
          <p:cNvGraphicFramePr>
            <a:graphicFrameLocks noChangeAspect="1"/>
          </p:cNvGraphicFramePr>
          <p:nvPr>
            <p:extLst>
              <p:ext uri="{D42A27DB-BD31-4B8C-83A1-F6EECF244321}">
                <p14:modId xmlns:p14="http://schemas.microsoft.com/office/powerpoint/2010/main" val="2235619771"/>
              </p:ext>
            </p:extLst>
          </p:nvPr>
        </p:nvGraphicFramePr>
        <p:xfrm>
          <a:off x="1463632" y="5017566"/>
          <a:ext cx="781050" cy="550863"/>
        </p:xfrm>
        <a:graphic>
          <a:graphicData uri="http://schemas.openxmlformats.org/presentationml/2006/ole">
            <mc:AlternateContent xmlns:mc="http://schemas.openxmlformats.org/markup-compatibility/2006">
              <mc:Choice xmlns:v="urn:schemas-microsoft-com:vml" Requires="v">
                <p:oleObj spid="_x0000_s3082" name="Equation" r:id="rId6" imgW="342720" imgH="241200" progId="Equation.3">
                  <p:embed/>
                </p:oleObj>
              </mc:Choice>
              <mc:Fallback>
                <p:oleObj name="Equation" r:id="rId6" imgW="342720" imgH="241200" progId="Equation.3">
                  <p:embed/>
                  <p:pic>
                    <p:nvPicPr>
                      <p:cNvPr id="7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3632" y="5017566"/>
                        <a:ext cx="781050" cy="550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Text Box 11"/>
          <p:cNvSpPr txBox="1">
            <a:spLocks noChangeArrowheads="1"/>
          </p:cNvSpPr>
          <p:nvPr/>
        </p:nvSpPr>
        <p:spPr bwMode="auto">
          <a:xfrm>
            <a:off x="2258969" y="5031854"/>
            <a:ext cx="764381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400" dirty="0">
                <a:latin typeface="Yu Gothic UI" panose="020B0500000000000000" pitchFamily="34" charset="-128"/>
                <a:ea typeface="Yu Gothic UI" panose="020B0500000000000000" pitchFamily="34" charset="-128"/>
              </a:rPr>
              <a:t>Correlated variation (random local spatial dependency)</a:t>
            </a:r>
          </a:p>
        </p:txBody>
      </p:sp>
      <p:graphicFrame>
        <p:nvGraphicFramePr>
          <p:cNvPr id="78" name="Object 9"/>
          <p:cNvGraphicFramePr>
            <a:graphicFrameLocks noChangeAspect="1"/>
          </p:cNvGraphicFramePr>
          <p:nvPr>
            <p:extLst>
              <p:ext uri="{D42A27DB-BD31-4B8C-83A1-F6EECF244321}">
                <p14:modId xmlns:p14="http://schemas.microsoft.com/office/powerpoint/2010/main" val="1538349236"/>
              </p:ext>
            </p:extLst>
          </p:nvPr>
        </p:nvGraphicFramePr>
        <p:xfrm>
          <a:off x="1403073" y="5743413"/>
          <a:ext cx="549275" cy="319089"/>
        </p:xfrm>
        <a:graphic>
          <a:graphicData uri="http://schemas.openxmlformats.org/presentationml/2006/ole">
            <mc:AlternateContent xmlns:mc="http://schemas.openxmlformats.org/markup-compatibility/2006">
              <mc:Choice xmlns:v="urn:schemas-microsoft-com:vml" Requires="v">
                <p:oleObj spid="_x0000_s3083" name="Equation" r:id="rId8" imgW="241200" imgH="139680" progId="Equation.3">
                  <p:embed/>
                </p:oleObj>
              </mc:Choice>
              <mc:Fallback>
                <p:oleObj name="Equation" r:id="rId8" imgW="241200" imgH="139680" progId="Equation.3">
                  <p:embed/>
                  <p:pic>
                    <p:nvPicPr>
                      <p:cNvPr id="78"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073" y="5743413"/>
                        <a:ext cx="549275" cy="3190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Text Box 12"/>
          <p:cNvSpPr txBox="1">
            <a:spLocks noChangeArrowheads="1"/>
          </p:cNvSpPr>
          <p:nvPr/>
        </p:nvSpPr>
        <p:spPr bwMode="auto">
          <a:xfrm>
            <a:off x="1952348" y="5629113"/>
            <a:ext cx="9580565" cy="461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400" dirty="0">
                <a:latin typeface="Yu Gothic UI" panose="020B0500000000000000" pitchFamily="34" charset="-128"/>
                <a:ea typeface="Yu Gothic UI" panose="020B0500000000000000" pitchFamily="34" charset="-128"/>
              </a:rPr>
              <a:t>error variance (normally distributed) (uncorrelated variation, or noise)</a:t>
            </a:r>
          </a:p>
        </p:txBody>
      </p:sp>
      <p:sp>
        <p:nvSpPr>
          <p:cNvPr id="80" name="Freeform 18"/>
          <p:cNvSpPr>
            <a:spLocks/>
          </p:cNvSpPr>
          <p:nvPr/>
        </p:nvSpPr>
        <p:spPr bwMode="auto">
          <a:xfrm>
            <a:off x="7524207" y="3981526"/>
            <a:ext cx="1994911" cy="412674"/>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81" name="Text Box 21"/>
          <p:cNvSpPr txBox="1">
            <a:spLocks noChangeArrowheads="1"/>
          </p:cNvSpPr>
          <p:nvPr/>
        </p:nvSpPr>
        <p:spPr bwMode="auto">
          <a:xfrm>
            <a:off x="8808583" y="4383109"/>
            <a:ext cx="3086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000" dirty="0">
                <a:latin typeface="Yu Gothic UI" panose="020B0500000000000000" pitchFamily="34" charset="-128"/>
                <a:ea typeface="Yu Gothic UI" panose="020B0500000000000000" pitchFamily="34" charset="-128"/>
              </a:rPr>
              <a:t>What we are interested in</a:t>
            </a:r>
          </a:p>
        </p:txBody>
      </p:sp>
      <p:sp>
        <p:nvSpPr>
          <p:cNvPr id="82" name="Freeform 18"/>
          <p:cNvSpPr>
            <a:spLocks/>
          </p:cNvSpPr>
          <p:nvPr/>
        </p:nvSpPr>
        <p:spPr bwMode="auto">
          <a:xfrm>
            <a:off x="9804401" y="4783218"/>
            <a:ext cx="1117600" cy="370805"/>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Regionalized variable theory </a:t>
            </a:r>
          </a:p>
        </p:txBody>
      </p:sp>
      <p:sp>
        <p:nvSpPr>
          <p:cNvPr id="62" name="Rectangle 3"/>
          <p:cNvSpPr txBox="1">
            <a:spLocks noChangeArrowheads="1"/>
          </p:cNvSpPr>
          <p:nvPr/>
        </p:nvSpPr>
        <p:spPr>
          <a:xfrm>
            <a:off x="482866" y="1454430"/>
            <a:ext cx="11505934" cy="15193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Regionalized Variable</a:t>
            </a:r>
            <a:endParaRPr lang="en-GB" altLang="nb-NO" sz="1100"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Given a variable Z, measured at a location </a:t>
            </a:r>
            <a:r>
              <a:rPr lang="en-US" altLang="nb-NO" sz="2800" dirty="0" err="1">
                <a:solidFill>
                  <a:prstClr val="black"/>
                </a:solidFill>
                <a:latin typeface="Yu Gothic UI" panose="020B0500000000000000" pitchFamily="34" charset="-128"/>
                <a:ea typeface="Yu Gothic UI" panose="020B0500000000000000" pitchFamily="34" charset="-128"/>
              </a:rPr>
              <a:t>i</a:t>
            </a:r>
            <a:r>
              <a:rPr lang="en-US" altLang="nb-NO" sz="2800" dirty="0">
                <a:solidFill>
                  <a:prstClr val="black"/>
                </a:solidFill>
                <a:latin typeface="Yu Gothic UI" panose="020B0500000000000000" pitchFamily="34" charset="-128"/>
                <a:ea typeface="Yu Gothic UI" panose="020B0500000000000000" pitchFamily="34" charset="-128"/>
              </a:rPr>
              <a:t>, the variability in Z can be broken down into three components:</a:t>
            </a: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542925" indent="-542925">
              <a:buClr>
                <a:srgbClr val="1F7F79"/>
              </a:buClr>
              <a:buFont typeface="Segoe UI" panose="020B0502040204020203" pitchFamily="34" charset="0"/>
              <a:buChar char="⃣"/>
            </a:pP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p:txBody>
      </p:sp>
      <p:graphicFrame>
        <p:nvGraphicFramePr>
          <p:cNvPr id="50" name="Object 8"/>
          <p:cNvGraphicFramePr>
            <a:graphicFrameLocks noChangeAspect="1"/>
          </p:cNvGraphicFramePr>
          <p:nvPr>
            <p:extLst>
              <p:ext uri="{D42A27DB-BD31-4B8C-83A1-F6EECF244321}">
                <p14:modId xmlns:p14="http://schemas.microsoft.com/office/powerpoint/2010/main" val="2484052036"/>
              </p:ext>
            </p:extLst>
          </p:nvPr>
        </p:nvGraphicFramePr>
        <p:xfrm>
          <a:off x="1463632" y="2835413"/>
          <a:ext cx="3920623" cy="857251"/>
        </p:xfrm>
        <a:graphic>
          <a:graphicData uri="http://schemas.openxmlformats.org/presentationml/2006/ole">
            <mc:AlternateContent xmlns:mc="http://schemas.openxmlformats.org/markup-compatibility/2006">
              <mc:Choice xmlns:v="urn:schemas-microsoft-com:vml" Requires="v">
                <p:oleObj spid="_x0000_s3084" name="Equation" r:id="rId10" imgW="1104840" imgH="241200" progId="Equation.3">
                  <p:embed/>
                </p:oleObj>
              </mc:Choice>
              <mc:Fallback>
                <p:oleObj name="Equation" r:id="rId10" imgW="1104840" imgH="241200" progId="Equation.3">
                  <p:embed/>
                  <p:pic>
                    <p:nvPicPr>
                      <p:cNvPr id="5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3632" y="2835413"/>
                        <a:ext cx="3920623" cy="857251"/>
                      </a:xfrm>
                      <a:prstGeom prst="rect">
                        <a:avLst/>
                      </a:prstGeom>
                      <a:noFill/>
                      <a:ln>
                        <a:noFill/>
                      </a:ln>
                      <a:effectLst/>
                    </p:spPr>
                  </p:pic>
                </p:oleObj>
              </mc:Fallback>
            </mc:AlternateContent>
          </a:graphicData>
        </a:graphic>
      </p:graphicFrame>
      <p:grpSp>
        <p:nvGrpSpPr>
          <p:cNvPr id="11" name="Group 10"/>
          <p:cNvGrpSpPr/>
          <p:nvPr/>
        </p:nvGrpSpPr>
        <p:grpSpPr>
          <a:xfrm>
            <a:off x="5868988" y="1905257"/>
            <a:ext cx="6005512" cy="4294188"/>
            <a:chOff x="6226265" y="2506017"/>
            <a:chExt cx="6005512" cy="4294188"/>
          </a:xfrm>
        </p:grpSpPr>
        <p:sp>
          <p:nvSpPr>
            <p:cNvPr id="60" name="Freeform 18"/>
            <p:cNvSpPr>
              <a:spLocks/>
            </p:cNvSpPr>
            <p:nvPr/>
          </p:nvSpPr>
          <p:spPr bwMode="auto">
            <a:xfrm>
              <a:off x="6604000" y="3981526"/>
              <a:ext cx="1994911" cy="412674"/>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63" name="Text Box 19"/>
            <p:cNvSpPr txBox="1">
              <a:spLocks noChangeArrowheads="1"/>
            </p:cNvSpPr>
            <p:nvPr/>
          </p:nvSpPr>
          <p:spPr bwMode="auto">
            <a:xfrm>
              <a:off x="6404460" y="3612194"/>
              <a:ext cx="4040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nb-NO" sz="2000" dirty="0">
                  <a:latin typeface="Yu Gothic UI" panose="020B0500000000000000" pitchFamily="34" charset="-128"/>
                  <a:ea typeface="Yu Gothic UI" panose="020B0500000000000000" pitchFamily="34" charset="-128"/>
                </a:rPr>
                <a:t>Usually removed by </a:t>
              </a:r>
              <a:r>
                <a:rPr lang="en-US" altLang="nb-NO" sz="2000" dirty="0" err="1">
                  <a:latin typeface="Yu Gothic UI" panose="020B0500000000000000" pitchFamily="34" charset="-128"/>
                  <a:ea typeface="Yu Gothic UI" panose="020B0500000000000000" pitchFamily="34" charset="-128"/>
                </a:rPr>
                <a:t>detrending</a:t>
              </a:r>
              <a:endParaRPr lang="en-US" altLang="nb-NO" sz="2000" dirty="0">
                <a:latin typeface="Yu Gothic UI" panose="020B0500000000000000" pitchFamily="34" charset="-128"/>
                <a:ea typeface="Yu Gothic UI" panose="020B0500000000000000" pitchFamily="34" charset="-128"/>
              </a:endParaRPr>
            </a:p>
          </p:txBody>
        </p:sp>
        <p:sp>
          <p:nvSpPr>
            <p:cNvPr id="64" name="Freeform 20"/>
            <p:cNvSpPr>
              <a:spLocks/>
            </p:cNvSpPr>
            <p:nvPr/>
          </p:nvSpPr>
          <p:spPr bwMode="auto">
            <a:xfrm>
              <a:off x="6235833" y="5041167"/>
              <a:ext cx="2651127" cy="283212"/>
            </a:xfrm>
            <a:custGeom>
              <a:avLst/>
              <a:gdLst>
                <a:gd name="T0" fmla="*/ 0 w 816"/>
                <a:gd name="T1" fmla="*/ 48 h 48"/>
                <a:gd name="T2" fmla="*/ 240 w 816"/>
                <a:gd name="T3" fmla="*/ 0 h 48"/>
                <a:gd name="T4" fmla="*/ 480 w 816"/>
                <a:gd name="T5" fmla="*/ 48 h 48"/>
                <a:gd name="T6" fmla="*/ 816 w 816"/>
                <a:gd name="T7" fmla="*/ 0 h 48"/>
              </a:gdLst>
              <a:ahLst/>
              <a:cxnLst>
                <a:cxn ang="0">
                  <a:pos x="T0" y="T1"/>
                </a:cxn>
                <a:cxn ang="0">
                  <a:pos x="T2" y="T3"/>
                </a:cxn>
                <a:cxn ang="0">
                  <a:pos x="T4" y="T5"/>
                </a:cxn>
                <a:cxn ang="0">
                  <a:pos x="T6" y="T7"/>
                </a:cxn>
              </a:cxnLst>
              <a:rect l="0" t="0" r="r" b="b"/>
              <a:pathLst>
                <a:path w="816" h="48">
                  <a:moveTo>
                    <a:pt x="0" y="48"/>
                  </a:moveTo>
                  <a:cubicBezTo>
                    <a:pt x="80" y="24"/>
                    <a:pt x="160" y="0"/>
                    <a:pt x="240" y="0"/>
                  </a:cubicBezTo>
                  <a:cubicBezTo>
                    <a:pt x="320" y="0"/>
                    <a:pt x="384" y="48"/>
                    <a:pt x="480" y="48"/>
                  </a:cubicBezTo>
                  <a:cubicBezTo>
                    <a:pt x="576" y="48"/>
                    <a:pt x="696" y="24"/>
                    <a:pt x="816"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65" name="Text Box 21"/>
            <p:cNvSpPr txBox="1">
              <a:spLocks noChangeArrowheads="1"/>
            </p:cNvSpPr>
            <p:nvPr/>
          </p:nvSpPr>
          <p:spPr bwMode="auto">
            <a:xfrm>
              <a:off x="7824876" y="4667179"/>
              <a:ext cx="3086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000" dirty="0">
                  <a:latin typeface="Yu Gothic UI" panose="020B0500000000000000" pitchFamily="34" charset="-128"/>
                  <a:ea typeface="Yu Gothic UI" panose="020B0500000000000000" pitchFamily="34" charset="-128"/>
                </a:rPr>
                <a:t>What we are interested in</a:t>
              </a:r>
            </a:p>
          </p:txBody>
        </p:sp>
        <p:pic>
          <p:nvPicPr>
            <p:cNvPr id="19" name="Bild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226265" y="2506017"/>
              <a:ext cx="6005512" cy="429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7202643" y="6002809"/>
              <a:ext cx="809625" cy="550862"/>
              <a:chOff x="11422152" y="4391748"/>
              <a:chExt cx="809625" cy="550862"/>
            </a:xfrm>
          </p:grpSpPr>
          <p:graphicFrame>
            <p:nvGraphicFramePr>
              <p:cNvPr id="23" name="Object 7"/>
              <p:cNvGraphicFramePr>
                <a:graphicFrameLocks noChangeAspect="1"/>
              </p:cNvGraphicFramePr>
              <p:nvPr>
                <p:extLst>
                  <p:ext uri="{D42A27DB-BD31-4B8C-83A1-F6EECF244321}">
                    <p14:modId xmlns:p14="http://schemas.microsoft.com/office/powerpoint/2010/main" val="1289855205"/>
                  </p:ext>
                </p:extLst>
              </p:nvPr>
            </p:nvGraphicFramePr>
            <p:xfrm>
              <a:off x="11422152" y="4391748"/>
              <a:ext cx="809625" cy="550862"/>
            </p:xfrm>
            <a:graphic>
              <a:graphicData uri="http://schemas.openxmlformats.org/presentationml/2006/ole">
                <mc:AlternateContent xmlns:mc="http://schemas.openxmlformats.org/markup-compatibility/2006">
                  <mc:Choice xmlns:v="urn:schemas-microsoft-com:vml" Requires="v">
                    <p:oleObj spid="_x0000_s3085" name="Equation" r:id="rId13" imgW="355320" imgH="241200" progId="Equation.3">
                      <p:embed/>
                    </p:oleObj>
                  </mc:Choice>
                  <mc:Fallback>
                    <p:oleObj name="Equation" r:id="rId13" imgW="355320" imgH="241200" progId="Equation.3">
                      <p:embed/>
                      <p:pic>
                        <p:nvPicPr>
                          <p:cNvPr id="2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2152" y="4391748"/>
                            <a:ext cx="809625" cy="5508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Rectangle 23"/>
              <p:cNvSpPr/>
              <p:nvPr/>
            </p:nvSpPr>
            <p:spPr>
              <a:xfrm>
                <a:off x="11877807" y="4521200"/>
                <a:ext cx="314193" cy="313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26" name="Rectangle 25"/>
            <p:cNvSpPr/>
            <p:nvPr/>
          </p:nvSpPr>
          <p:spPr>
            <a:xfrm>
              <a:off x="6387880" y="2904872"/>
              <a:ext cx="470120" cy="32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Rectangle 26"/>
            <p:cNvSpPr/>
            <p:nvPr/>
          </p:nvSpPr>
          <p:spPr>
            <a:xfrm>
              <a:off x="6334548" y="5182773"/>
              <a:ext cx="470120" cy="32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4" name="Straight Connector 3"/>
            <p:cNvCxnSpPr/>
            <p:nvPr/>
          </p:nvCxnSpPr>
          <p:spPr>
            <a:xfrm>
              <a:off x="6677668" y="6278240"/>
              <a:ext cx="408932" cy="0"/>
            </a:xfrm>
            <a:prstGeom prst="line">
              <a:avLst/>
            </a:prstGeom>
            <a:ln w="50800">
              <a:solidFill>
                <a:srgbClr val="8E7DB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178692" y="6289037"/>
              <a:ext cx="402582" cy="0"/>
            </a:xfrm>
            <a:prstGeom prst="line">
              <a:avLst/>
            </a:prstGeom>
            <a:ln w="508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607758" y="6002809"/>
              <a:ext cx="809575" cy="550863"/>
              <a:chOff x="8607758" y="6002809"/>
              <a:chExt cx="809575" cy="550863"/>
            </a:xfrm>
          </p:grpSpPr>
          <p:graphicFrame>
            <p:nvGraphicFramePr>
              <p:cNvPr id="31" name="Object 5"/>
              <p:cNvGraphicFramePr>
                <a:graphicFrameLocks noChangeAspect="1"/>
              </p:cNvGraphicFramePr>
              <p:nvPr>
                <p:extLst>
                  <p:ext uri="{D42A27DB-BD31-4B8C-83A1-F6EECF244321}">
                    <p14:modId xmlns:p14="http://schemas.microsoft.com/office/powerpoint/2010/main" val="2556871920"/>
                  </p:ext>
                </p:extLst>
              </p:nvPr>
            </p:nvGraphicFramePr>
            <p:xfrm>
              <a:off x="8607758" y="6002809"/>
              <a:ext cx="781050" cy="550863"/>
            </p:xfrm>
            <a:graphic>
              <a:graphicData uri="http://schemas.openxmlformats.org/presentationml/2006/ole">
                <mc:AlternateContent xmlns:mc="http://schemas.openxmlformats.org/markup-compatibility/2006">
                  <mc:Choice xmlns:v="urn:schemas-microsoft-com:vml" Requires="v">
                    <p:oleObj spid="_x0000_s3086" name="Equation" r:id="rId14" imgW="342720" imgH="241200" progId="Equation.3">
                      <p:embed/>
                    </p:oleObj>
                  </mc:Choice>
                  <mc:Fallback>
                    <p:oleObj name="Equation" r:id="rId14" imgW="342720" imgH="241200" progId="Equation.3">
                      <p:embed/>
                      <p:pic>
                        <p:nvPicPr>
                          <p:cNvPr id="3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7758" y="6002809"/>
                            <a:ext cx="781050" cy="550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Rectangle 31"/>
              <p:cNvSpPr/>
              <p:nvPr/>
            </p:nvSpPr>
            <p:spPr>
              <a:xfrm>
                <a:off x="9103140" y="6062502"/>
                <a:ext cx="314193" cy="313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7" name="Group 6"/>
            <p:cNvGrpSpPr/>
            <p:nvPr/>
          </p:nvGrpSpPr>
          <p:grpSpPr>
            <a:xfrm>
              <a:off x="10102379" y="6118695"/>
              <a:ext cx="582763" cy="339710"/>
              <a:chOff x="9581359" y="6118695"/>
              <a:chExt cx="582763" cy="339710"/>
            </a:xfrm>
          </p:grpSpPr>
          <p:graphicFrame>
            <p:nvGraphicFramePr>
              <p:cNvPr id="34" name="Object 9"/>
              <p:cNvGraphicFramePr>
                <a:graphicFrameLocks noChangeAspect="1"/>
              </p:cNvGraphicFramePr>
              <p:nvPr>
                <p:extLst>
                  <p:ext uri="{D42A27DB-BD31-4B8C-83A1-F6EECF244321}">
                    <p14:modId xmlns:p14="http://schemas.microsoft.com/office/powerpoint/2010/main" val="113295260"/>
                  </p:ext>
                </p:extLst>
              </p:nvPr>
            </p:nvGraphicFramePr>
            <p:xfrm>
              <a:off x="9581359" y="6118695"/>
              <a:ext cx="549275" cy="319089"/>
            </p:xfrm>
            <a:graphic>
              <a:graphicData uri="http://schemas.openxmlformats.org/presentationml/2006/ole">
                <mc:AlternateContent xmlns:mc="http://schemas.openxmlformats.org/markup-compatibility/2006">
                  <mc:Choice xmlns:v="urn:schemas-microsoft-com:vml" Requires="v">
                    <p:oleObj spid="_x0000_s3087" name="Equation" r:id="rId15" imgW="241200" imgH="139680" progId="Equation.3">
                      <p:embed/>
                    </p:oleObj>
                  </mc:Choice>
                  <mc:Fallback>
                    <p:oleObj name="Equation" r:id="rId15" imgW="241200" imgH="139680" progId="Equation.3">
                      <p:embed/>
                      <p:pic>
                        <p:nvPicPr>
                          <p:cNvPr id="34"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81359" y="6118695"/>
                            <a:ext cx="549275" cy="3190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Rectangle 34"/>
              <p:cNvSpPr/>
              <p:nvPr/>
            </p:nvSpPr>
            <p:spPr>
              <a:xfrm>
                <a:off x="9849929" y="6144853"/>
                <a:ext cx="314193" cy="313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cxnSp>
          <p:nvCxnSpPr>
            <p:cNvPr id="38" name="Straight Connector 37"/>
            <p:cNvCxnSpPr/>
            <p:nvPr/>
          </p:nvCxnSpPr>
          <p:spPr>
            <a:xfrm>
              <a:off x="9640505" y="6318876"/>
              <a:ext cx="461874" cy="0"/>
            </a:xfrm>
            <a:prstGeom prst="line">
              <a:avLst/>
            </a:prstGeom>
            <a:ln w="5080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flipV="1">
              <a:off x="11084520" y="5493817"/>
              <a:ext cx="1107479" cy="1059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4131797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Box 6"/>
          <p:cNvSpPr txBox="1">
            <a:spLocks noChangeArrowheads="1"/>
          </p:cNvSpPr>
          <p:nvPr/>
        </p:nvSpPr>
        <p:spPr bwMode="auto">
          <a:xfrm>
            <a:off x="1117310" y="3691334"/>
            <a:ext cx="11416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400" dirty="0">
                <a:latin typeface="Yu Gothic UI" panose="020B0500000000000000" pitchFamily="34" charset="-128"/>
                <a:ea typeface="Yu Gothic UI" panose="020B0500000000000000" pitchFamily="34" charset="-128"/>
              </a:rPr>
              <a:t>Where:</a:t>
            </a:r>
          </a:p>
        </p:txBody>
      </p:sp>
      <p:graphicFrame>
        <p:nvGraphicFramePr>
          <p:cNvPr id="72" name="Object 7"/>
          <p:cNvGraphicFramePr>
            <a:graphicFrameLocks noChangeAspect="1"/>
          </p:cNvGraphicFramePr>
          <p:nvPr>
            <p:extLst>
              <p:ext uri="{D42A27DB-BD31-4B8C-83A1-F6EECF244321}">
                <p14:modId xmlns:p14="http://schemas.microsoft.com/office/powerpoint/2010/main" val="1026450852"/>
              </p:ext>
            </p:extLst>
          </p:nvPr>
        </p:nvGraphicFramePr>
        <p:xfrm>
          <a:off x="1403073" y="4283890"/>
          <a:ext cx="809625" cy="550862"/>
        </p:xfrm>
        <a:graphic>
          <a:graphicData uri="http://schemas.openxmlformats.org/presentationml/2006/ole">
            <mc:AlternateContent xmlns:mc="http://schemas.openxmlformats.org/markup-compatibility/2006">
              <mc:Choice xmlns:v="urn:schemas-microsoft-com:vml" Requires="v">
                <p:oleObj spid="_x0000_s4105" name="Equation" r:id="rId4" imgW="355320" imgH="241200" progId="Equation.3">
                  <p:embed/>
                </p:oleObj>
              </mc:Choice>
              <mc:Fallback>
                <p:oleObj name="Equation" r:id="rId4" imgW="355320" imgH="241200" progId="Equation.3">
                  <p:embed/>
                  <p:pic>
                    <p:nvPicPr>
                      <p:cNvPr id="72"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073" y="4283890"/>
                        <a:ext cx="809625" cy="5508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Text Box 10"/>
          <p:cNvSpPr txBox="1">
            <a:spLocks noChangeArrowheads="1"/>
          </p:cNvSpPr>
          <p:nvPr/>
        </p:nvSpPr>
        <p:spPr bwMode="auto">
          <a:xfrm>
            <a:off x="2220636" y="4166651"/>
            <a:ext cx="62908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nb-NO" sz="2400" dirty="0">
                <a:latin typeface="Yu Gothic UI" panose="020B0500000000000000" pitchFamily="34" charset="-128"/>
                <a:ea typeface="Yu Gothic UI" panose="020B0500000000000000" pitchFamily="34" charset="-128"/>
              </a:rPr>
              <a:t>A “structural” coarse scale forcing (e.g. difference in mean levels) or </a:t>
            </a:r>
            <a:r>
              <a:rPr lang="en-US" altLang="nb-NO" sz="2400" b="1" dirty="0">
                <a:latin typeface="Yu Gothic UI" panose="020B0500000000000000" pitchFamily="34" charset="-128"/>
                <a:ea typeface="Yu Gothic UI" panose="020B0500000000000000" pitchFamily="34" charset="-128"/>
              </a:rPr>
              <a:t>trend</a:t>
            </a:r>
          </a:p>
        </p:txBody>
      </p:sp>
      <p:graphicFrame>
        <p:nvGraphicFramePr>
          <p:cNvPr id="75" name="Object 5"/>
          <p:cNvGraphicFramePr>
            <a:graphicFrameLocks noChangeAspect="1"/>
          </p:cNvGraphicFramePr>
          <p:nvPr>
            <p:extLst>
              <p:ext uri="{D42A27DB-BD31-4B8C-83A1-F6EECF244321}">
                <p14:modId xmlns:p14="http://schemas.microsoft.com/office/powerpoint/2010/main" val="2235619771"/>
              </p:ext>
            </p:extLst>
          </p:nvPr>
        </p:nvGraphicFramePr>
        <p:xfrm>
          <a:off x="1463632" y="5017566"/>
          <a:ext cx="781050" cy="550863"/>
        </p:xfrm>
        <a:graphic>
          <a:graphicData uri="http://schemas.openxmlformats.org/presentationml/2006/ole">
            <mc:AlternateContent xmlns:mc="http://schemas.openxmlformats.org/markup-compatibility/2006">
              <mc:Choice xmlns:v="urn:schemas-microsoft-com:vml" Requires="v">
                <p:oleObj spid="_x0000_s4106" name="Equation" r:id="rId6" imgW="342720" imgH="241200" progId="Equation.3">
                  <p:embed/>
                </p:oleObj>
              </mc:Choice>
              <mc:Fallback>
                <p:oleObj name="Equation" r:id="rId6" imgW="342720" imgH="241200" progId="Equation.3">
                  <p:embed/>
                  <p:pic>
                    <p:nvPicPr>
                      <p:cNvPr id="7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3632" y="5017566"/>
                        <a:ext cx="781050" cy="550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6" name="Text Box 11"/>
          <p:cNvSpPr txBox="1">
            <a:spLocks noChangeArrowheads="1"/>
          </p:cNvSpPr>
          <p:nvPr/>
        </p:nvSpPr>
        <p:spPr bwMode="auto">
          <a:xfrm>
            <a:off x="2258969" y="5031854"/>
            <a:ext cx="764381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400" dirty="0">
                <a:latin typeface="Yu Gothic UI" panose="020B0500000000000000" pitchFamily="34" charset="-128"/>
                <a:ea typeface="Yu Gothic UI" panose="020B0500000000000000" pitchFamily="34" charset="-128"/>
              </a:rPr>
              <a:t>Correlated variation (random local spatial dependency)</a:t>
            </a:r>
          </a:p>
        </p:txBody>
      </p:sp>
      <p:graphicFrame>
        <p:nvGraphicFramePr>
          <p:cNvPr id="78" name="Object 9"/>
          <p:cNvGraphicFramePr>
            <a:graphicFrameLocks noChangeAspect="1"/>
          </p:cNvGraphicFramePr>
          <p:nvPr>
            <p:extLst>
              <p:ext uri="{D42A27DB-BD31-4B8C-83A1-F6EECF244321}">
                <p14:modId xmlns:p14="http://schemas.microsoft.com/office/powerpoint/2010/main" val="1538349236"/>
              </p:ext>
            </p:extLst>
          </p:nvPr>
        </p:nvGraphicFramePr>
        <p:xfrm>
          <a:off x="1403073" y="5743413"/>
          <a:ext cx="549275" cy="319089"/>
        </p:xfrm>
        <a:graphic>
          <a:graphicData uri="http://schemas.openxmlformats.org/presentationml/2006/ole">
            <mc:AlternateContent xmlns:mc="http://schemas.openxmlformats.org/markup-compatibility/2006">
              <mc:Choice xmlns:v="urn:schemas-microsoft-com:vml" Requires="v">
                <p:oleObj spid="_x0000_s4107" name="Equation" r:id="rId8" imgW="241200" imgH="139680" progId="Equation.3">
                  <p:embed/>
                </p:oleObj>
              </mc:Choice>
              <mc:Fallback>
                <p:oleObj name="Equation" r:id="rId8" imgW="241200" imgH="139680" progId="Equation.3">
                  <p:embed/>
                  <p:pic>
                    <p:nvPicPr>
                      <p:cNvPr id="78"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073" y="5743413"/>
                        <a:ext cx="549275" cy="3190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9" name="Text Box 12"/>
          <p:cNvSpPr txBox="1">
            <a:spLocks noChangeArrowheads="1"/>
          </p:cNvSpPr>
          <p:nvPr/>
        </p:nvSpPr>
        <p:spPr bwMode="auto">
          <a:xfrm>
            <a:off x="1952348" y="5629113"/>
            <a:ext cx="9580565" cy="461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400" dirty="0">
                <a:latin typeface="Yu Gothic UI" panose="020B0500000000000000" pitchFamily="34" charset="-128"/>
                <a:ea typeface="Yu Gothic UI" panose="020B0500000000000000" pitchFamily="34" charset="-128"/>
              </a:rPr>
              <a:t>error variance (normally distributed) (uncorrelated variation, or noise)</a:t>
            </a:r>
          </a:p>
        </p:txBody>
      </p:sp>
      <p:sp>
        <p:nvSpPr>
          <p:cNvPr id="80" name="Freeform 18"/>
          <p:cNvSpPr>
            <a:spLocks/>
          </p:cNvSpPr>
          <p:nvPr/>
        </p:nvSpPr>
        <p:spPr bwMode="auto">
          <a:xfrm>
            <a:off x="7524207" y="3981526"/>
            <a:ext cx="1994911" cy="412674"/>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81" name="Text Box 21"/>
          <p:cNvSpPr txBox="1">
            <a:spLocks noChangeArrowheads="1"/>
          </p:cNvSpPr>
          <p:nvPr/>
        </p:nvSpPr>
        <p:spPr bwMode="auto">
          <a:xfrm>
            <a:off x="8808583" y="4383109"/>
            <a:ext cx="3086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000" dirty="0">
                <a:latin typeface="Yu Gothic UI" panose="020B0500000000000000" pitchFamily="34" charset="-128"/>
                <a:ea typeface="Yu Gothic UI" panose="020B0500000000000000" pitchFamily="34" charset="-128"/>
              </a:rPr>
              <a:t>What we are interested in</a:t>
            </a:r>
          </a:p>
        </p:txBody>
      </p:sp>
      <p:sp>
        <p:nvSpPr>
          <p:cNvPr id="82" name="Freeform 18"/>
          <p:cNvSpPr>
            <a:spLocks/>
          </p:cNvSpPr>
          <p:nvPr/>
        </p:nvSpPr>
        <p:spPr bwMode="auto">
          <a:xfrm>
            <a:off x="9804401" y="4783218"/>
            <a:ext cx="1117600" cy="370805"/>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Regionalized variable theory </a:t>
            </a:r>
          </a:p>
        </p:txBody>
      </p:sp>
      <p:sp>
        <p:nvSpPr>
          <p:cNvPr id="62" name="Rectangle 3"/>
          <p:cNvSpPr txBox="1">
            <a:spLocks noChangeArrowheads="1"/>
          </p:cNvSpPr>
          <p:nvPr/>
        </p:nvSpPr>
        <p:spPr>
          <a:xfrm>
            <a:off x="482866" y="1454430"/>
            <a:ext cx="11505934" cy="15193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Regionalized Variable</a:t>
            </a:r>
            <a:endParaRPr lang="en-GB" altLang="nb-NO" sz="1100"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Given a variable Z, measured at a location </a:t>
            </a:r>
            <a:r>
              <a:rPr lang="en-US" altLang="nb-NO" sz="2800" dirty="0" err="1">
                <a:solidFill>
                  <a:prstClr val="black"/>
                </a:solidFill>
                <a:latin typeface="Yu Gothic UI" panose="020B0500000000000000" pitchFamily="34" charset="-128"/>
                <a:ea typeface="Yu Gothic UI" panose="020B0500000000000000" pitchFamily="34" charset="-128"/>
              </a:rPr>
              <a:t>i</a:t>
            </a:r>
            <a:r>
              <a:rPr lang="en-US" altLang="nb-NO" sz="2800" dirty="0">
                <a:solidFill>
                  <a:prstClr val="black"/>
                </a:solidFill>
                <a:latin typeface="Yu Gothic UI" panose="020B0500000000000000" pitchFamily="34" charset="-128"/>
                <a:ea typeface="Yu Gothic UI" panose="020B0500000000000000" pitchFamily="34" charset="-128"/>
              </a:rPr>
              <a:t>, the variability in Z can be broken down into three components:</a:t>
            </a: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542925" indent="-542925">
              <a:buClr>
                <a:srgbClr val="1F7F79"/>
              </a:buClr>
              <a:buFont typeface="Segoe UI" panose="020B0502040204020203" pitchFamily="34" charset="0"/>
              <a:buChar char="⃣"/>
            </a:pP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p:txBody>
      </p:sp>
      <p:graphicFrame>
        <p:nvGraphicFramePr>
          <p:cNvPr id="50" name="Object 8"/>
          <p:cNvGraphicFramePr>
            <a:graphicFrameLocks noChangeAspect="1"/>
          </p:cNvGraphicFramePr>
          <p:nvPr>
            <p:extLst>
              <p:ext uri="{D42A27DB-BD31-4B8C-83A1-F6EECF244321}">
                <p14:modId xmlns:p14="http://schemas.microsoft.com/office/powerpoint/2010/main" val="2484052036"/>
              </p:ext>
            </p:extLst>
          </p:nvPr>
        </p:nvGraphicFramePr>
        <p:xfrm>
          <a:off x="1463632" y="2835413"/>
          <a:ext cx="3920623" cy="857251"/>
        </p:xfrm>
        <a:graphic>
          <a:graphicData uri="http://schemas.openxmlformats.org/presentationml/2006/ole">
            <mc:AlternateContent xmlns:mc="http://schemas.openxmlformats.org/markup-compatibility/2006">
              <mc:Choice xmlns:v="urn:schemas-microsoft-com:vml" Requires="v">
                <p:oleObj spid="_x0000_s4108" name="Equation" r:id="rId10" imgW="1104840" imgH="241200" progId="Equation.3">
                  <p:embed/>
                </p:oleObj>
              </mc:Choice>
              <mc:Fallback>
                <p:oleObj name="Equation" r:id="rId10" imgW="1104840" imgH="241200" progId="Equation.3">
                  <p:embed/>
                  <p:pic>
                    <p:nvPicPr>
                      <p:cNvPr id="5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63632" y="2835413"/>
                        <a:ext cx="3920623" cy="857251"/>
                      </a:xfrm>
                      <a:prstGeom prst="rect">
                        <a:avLst/>
                      </a:prstGeom>
                      <a:noFill/>
                      <a:ln>
                        <a:noFill/>
                      </a:ln>
                      <a:effectLst/>
                    </p:spPr>
                  </p:pic>
                </p:oleObj>
              </mc:Fallback>
            </mc:AlternateContent>
          </a:graphicData>
        </a:graphic>
      </p:graphicFrame>
      <p:grpSp>
        <p:nvGrpSpPr>
          <p:cNvPr id="11" name="Group 10"/>
          <p:cNvGrpSpPr/>
          <p:nvPr/>
        </p:nvGrpSpPr>
        <p:grpSpPr>
          <a:xfrm>
            <a:off x="5868988" y="1905257"/>
            <a:ext cx="6005512" cy="4294188"/>
            <a:chOff x="6226265" y="2506017"/>
            <a:chExt cx="6005512" cy="4294188"/>
          </a:xfrm>
        </p:grpSpPr>
        <p:sp>
          <p:nvSpPr>
            <p:cNvPr id="60" name="Freeform 18"/>
            <p:cNvSpPr>
              <a:spLocks/>
            </p:cNvSpPr>
            <p:nvPr/>
          </p:nvSpPr>
          <p:spPr bwMode="auto">
            <a:xfrm>
              <a:off x="6604000" y="3981526"/>
              <a:ext cx="1994911" cy="412674"/>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63" name="Text Box 19"/>
            <p:cNvSpPr txBox="1">
              <a:spLocks noChangeArrowheads="1"/>
            </p:cNvSpPr>
            <p:nvPr/>
          </p:nvSpPr>
          <p:spPr bwMode="auto">
            <a:xfrm>
              <a:off x="6404460" y="3612194"/>
              <a:ext cx="4040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nb-NO" sz="2000" dirty="0">
                  <a:latin typeface="Yu Gothic UI" panose="020B0500000000000000" pitchFamily="34" charset="-128"/>
                  <a:ea typeface="Yu Gothic UI" panose="020B0500000000000000" pitchFamily="34" charset="-128"/>
                </a:rPr>
                <a:t>Usually removed by </a:t>
              </a:r>
              <a:r>
                <a:rPr lang="en-US" altLang="nb-NO" sz="2000" dirty="0" err="1">
                  <a:latin typeface="Yu Gothic UI" panose="020B0500000000000000" pitchFamily="34" charset="-128"/>
                  <a:ea typeface="Yu Gothic UI" panose="020B0500000000000000" pitchFamily="34" charset="-128"/>
                </a:rPr>
                <a:t>detrending</a:t>
              </a:r>
              <a:endParaRPr lang="en-US" altLang="nb-NO" sz="2000" dirty="0">
                <a:latin typeface="Yu Gothic UI" panose="020B0500000000000000" pitchFamily="34" charset="-128"/>
                <a:ea typeface="Yu Gothic UI" panose="020B0500000000000000" pitchFamily="34" charset="-128"/>
              </a:endParaRPr>
            </a:p>
          </p:txBody>
        </p:sp>
        <p:sp>
          <p:nvSpPr>
            <p:cNvPr id="64" name="Freeform 20"/>
            <p:cNvSpPr>
              <a:spLocks/>
            </p:cNvSpPr>
            <p:nvPr/>
          </p:nvSpPr>
          <p:spPr bwMode="auto">
            <a:xfrm>
              <a:off x="6235833" y="5041167"/>
              <a:ext cx="2651127" cy="283212"/>
            </a:xfrm>
            <a:custGeom>
              <a:avLst/>
              <a:gdLst>
                <a:gd name="T0" fmla="*/ 0 w 816"/>
                <a:gd name="T1" fmla="*/ 48 h 48"/>
                <a:gd name="T2" fmla="*/ 240 w 816"/>
                <a:gd name="T3" fmla="*/ 0 h 48"/>
                <a:gd name="T4" fmla="*/ 480 w 816"/>
                <a:gd name="T5" fmla="*/ 48 h 48"/>
                <a:gd name="T6" fmla="*/ 816 w 816"/>
                <a:gd name="T7" fmla="*/ 0 h 48"/>
              </a:gdLst>
              <a:ahLst/>
              <a:cxnLst>
                <a:cxn ang="0">
                  <a:pos x="T0" y="T1"/>
                </a:cxn>
                <a:cxn ang="0">
                  <a:pos x="T2" y="T3"/>
                </a:cxn>
                <a:cxn ang="0">
                  <a:pos x="T4" y="T5"/>
                </a:cxn>
                <a:cxn ang="0">
                  <a:pos x="T6" y="T7"/>
                </a:cxn>
              </a:cxnLst>
              <a:rect l="0" t="0" r="r" b="b"/>
              <a:pathLst>
                <a:path w="816" h="48">
                  <a:moveTo>
                    <a:pt x="0" y="48"/>
                  </a:moveTo>
                  <a:cubicBezTo>
                    <a:pt x="80" y="24"/>
                    <a:pt x="160" y="0"/>
                    <a:pt x="240" y="0"/>
                  </a:cubicBezTo>
                  <a:cubicBezTo>
                    <a:pt x="320" y="0"/>
                    <a:pt x="384" y="48"/>
                    <a:pt x="480" y="48"/>
                  </a:cubicBezTo>
                  <a:cubicBezTo>
                    <a:pt x="576" y="48"/>
                    <a:pt x="696" y="24"/>
                    <a:pt x="816"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65" name="Text Box 21"/>
            <p:cNvSpPr txBox="1">
              <a:spLocks noChangeArrowheads="1"/>
            </p:cNvSpPr>
            <p:nvPr/>
          </p:nvSpPr>
          <p:spPr bwMode="auto">
            <a:xfrm>
              <a:off x="7824876" y="4667179"/>
              <a:ext cx="30861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nb-NO" sz="2000" dirty="0">
                  <a:latin typeface="Yu Gothic UI" panose="020B0500000000000000" pitchFamily="34" charset="-128"/>
                  <a:ea typeface="Yu Gothic UI" panose="020B0500000000000000" pitchFamily="34" charset="-128"/>
                </a:rPr>
                <a:t>What we are interested in</a:t>
              </a:r>
            </a:p>
          </p:txBody>
        </p:sp>
        <p:pic>
          <p:nvPicPr>
            <p:cNvPr id="19" name="Bild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226265" y="2506017"/>
              <a:ext cx="6005512" cy="429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7202643" y="6002809"/>
              <a:ext cx="809625" cy="550862"/>
              <a:chOff x="11422152" y="4391748"/>
              <a:chExt cx="809625" cy="550862"/>
            </a:xfrm>
          </p:grpSpPr>
          <p:graphicFrame>
            <p:nvGraphicFramePr>
              <p:cNvPr id="23" name="Object 7"/>
              <p:cNvGraphicFramePr>
                <a:graphicFrameLocks noChangeAspect="1"/>
              </p:cNvGraphicFramePr>
              <p:nvPr>
                <p:extLst>
                  <p:ext uri="{D42A27DB-BD31-4B8C-83A1-F6EECF244321}">
                    <p14:modId xmlns:p14="http://schemas.microsoft.com/office/powerpoint/2010/main" val="1289855205"/>
                  </p:ext>
                </p:extLst>
              </p:nvPr>
            </p:nvGraphicFramePr>
            <p:xfrm>
              <a:off x="11422152" y="4391748"/>
              <a:ext cx="809625" cy="550862"/>
            </p:xfrm>
            <a:graphic>
              <a:graphicData uri="http://schemas.openxmlformats.org/presentationml/2006/ole">
                <mc:AlternateContent xmlns:mc="http://schemas.openxmlformats.org/markup-compatibility/2006">
                  <mc:Choice xmlns:v="urn:schemas-microsoft-com:vml" Requires="v">
                    <p:oleObj spid="_x0000_s4109" name="Equation" r:id="rId13" imgW="355320" imgH="241200" progId="Equation.3">
                      <p:embed/>
                    </p:oleObj>
                  </mc:Choice>
                  <mc:Fallback>
                    <p:oleObj name="Equation" r:id="rId13" imgW="355320" imgH="241200" progId="Equation.3">
                      <p:embed/>
                      <p:pic>
                        <p:nvPicPr>
                          <p:cNvPr id="23"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22152" y="4391748"/>
                            <a:ext cx="809625" cy="5508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Rectangle 23"/>
              <p:cNvSpPr/>
              <p:nvPr/>
            </p:nvSpPr>
            <p:spPr>
              <a:xfrm>
                <a:off x="11877807" y="4521200"/>
                <a:ext cx="314193" cy="313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26" name="Rectangle 25"/>
            <p:cNvSpPr/>
            <p:nvPr/>
          </p:nvSpPr>
          <p:spPr>
            <a:xfrm>
              <a:off x="6387880" y="2904872"/>
              <a:ext cx="470120" cy="32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Rectangle 26"/>
            <p:cNvSpPr/>
            <p:nvPr/>
          </p:nvSpPr>
          <p:spPr>
            <a:xfrm>
              <a:off x="6334548" y="5182773"/>
              <a:ext cx="470120" cy="32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4" name="Straight Connector 3"/>
            <p:cNvCxnSpPr/>
            <p:nvPr/>
          </p:nvCxnSpPr>
          <p:spPr>
            <a:xfrm>
              <a:off x="6677668" y="6278240"/>
              <a:ext cx="408932" cy="0"/>
            </a:xfrm>
            <a:prstGeom prst="line">
              <a:avLst/>
            </a:prstGeom>
            <a:ln w="50800">
              <a:solidFill>
                <a:srgbClr val="8E7DB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178692" y="6289037"/>
              <a:ext cx="402582" cy="0"/>
            </a:xfrm>
            <a:prstGeom prst="line">
              <a:avLst/>
            </a:prstGeom>
            <a:ln w="508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8607758" y="6002809"/>
              <a:ext cx="809575" cy="550863"/>
              <a:chOff x="8607758" y="6002809"/>
              <a:chExt cx="809575" cy="550863"/>
            </a:xfrm>
          </p:grpSpPr>
          <p:graphicFrame>
            <p:nvGraphicFramePr>
              <p:cNvPr id="31" name="Object 5"/>
              <p:cNvGraphicFramePr>
                <a:graphicFrameLocks noChangeAspect="1"/>
              </p:cNvGraphicFramePr>
              <p:nvPr>
                <p:extLst>
                  <p:ext uri="{D42A27DB-BD31-4B8C-83A1-F6EECF244321}">
                    <p14:modId xmlns:p14="http://schemas.microsoft.com/office/powerpoint/2010/main" val="2556871920"/>
                  </p:ext>
                </p:extLst>
              </p:nvPr>
            </p:nvGraphicFramePr>
            <p:xfrm>
              <a:off x="8607758" y="6002809"/>
              <a:ext cx="781050" cy="550863"/>
            </p:xfrm>
            <a:graphic>
              <a:graphicData uri="http://schemas.openxmlformats.org/presentationml/2006/ole">
                <mc:AlternateContent xmlns:mc="http://schemas.openxmlformats.org/markup-compatibility/2006">
                  <mc:Choice xmlns:v="urn:schemas-microsoft-com:vml" Requires="v">
                    <p:oleObj spid="_x0000_s4110" name="Equation" r:id="rId14" imgW="342720" imgH="241200" progId="Equation.3">
                      <p:embed/>
                    </p:oleObj>
                  </mc:Choice>
                  <mc:Fallback>
                    <p:oleObj name="Equation" r:id="rId14" imgW="342720" imgH="241200" progId="Equation.3">
                      <p:embed/>
                      <p:pic>
                        <p:nvPicPr>
                          <p:cNvPr id="3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07758" y="6002809"/>
                            <a:ext cx="781050" cy="550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Rectangle 31"/>
              <p:cNvSpPr/>
              <p:nvPr/>
            </p:nvSpPr>
            <p:spPr>
              <a:xfrm>
                <a:off x="9103140" y="6062502"/>
                <a:ext cx="314193" cy="313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7" name="Group 6"/>
            <p:cNvGrpSpPr/>
            <p:nvPr/>
          </p:nvGrpSpPr>
          <p:grpSpPr>
            <a:xfrm>
              <a:off x="10102379" y="6118695"/>
              <a:ext cx="582763" cy="339710"/>
              <a:chOff x="9581359" y="6118695"/>
              <a:chExt cx="582763" cy="339710"/>
            </a:xfrm>
          </p:grpSpPr>
          <p:graphicFrame>
            <p:nvGraphicFramePr>
              <p:cNvPr id="34" name="Object 9"/>
              <p:cNvGraphicFramePr>
                <a:graphicFrameLocks noChangeAspect="1"/>
              </p:cNvGraphicFramePr>
              <p:nvPr>
                <p:extLst>
                  <p:ext uri="{D42A27DB-BD31-4B8C-83A1-F6EECF244321}">
                    <p14:modId xmlns:p14="http://schemas.microsoft.com/office/powerpoint/2010/main" val="113295260"/>
                  </p:ext>
                </p:extLst>
              </p:nvPr>
            </p:nvGraphicFramePr>
            <p:xfrm>
              <a:off x="9581359" y="6118695"/>
              <a:ext cx="549275" cy="319089"/>
            </p:xfrm>
            <a:graphic>
              <a:graphicData uri="http://schemas.openxmlformats.org/presentationml/2006/ole">
                <mc:AlternateContent xmlns:mc="http://schemas.openxmlformats.org/markup-compatibility/2006">
                  <mc:Choice xmlns:v="urn:schemas-microsoft-com:vml" Requires="v">
                    <p:oleObj spid="_x0000_s4111" name="Equation" r:id="rId15" imgW="241200" imgH="139680" progId="Equation.3">
                      <p:embed/>
                    </p:oleObj>
                  </mc:Choice>
                  <mc:Fallback>
                    <p:oleObj name="Equation" r:id="rId15" imgW="241200" imgH="139680" progId="Equation.3">
                      <p:embed/>
                      <p:pic>
                        <p:nvPicPr>
                          <p:cNvPr id="34"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81359" y="6118695"/>
                            <a:ext cx="549275" cy="3190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Rectangle 34"/>
              <p:cNvSpPr/>
              <p:nvPr/>
            </p:nvSpPr>
            <p:spPr>
              <a:xfrm>
                <a:off x="9849929" y="6144853"/>
                <a:ext cx="314193" cy="313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cxnSp>
          <p:nvCxnSpPr>
            <p:cNvPr id="38" name="Straight Connector 37"/>
            <p:cNvCxnSpPr/>
            <p:nvPr/>
          </p:nvCxnSpPr>
          <p:spPr>
            <a:xfrm>
              <a:off x="9640505" y="6318876"/>
              <a:ext cx="461874" cy="0"/>
            </a:xfrm>
            <a:prstGeom prst="line">
              <a:avLst/>
            </a:prstGeom>
            <a:ln w="5080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flipV="1">
              <a:off x="11084520" y="5493817"/>
              <a:ext cx="1107479" cy="1059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pic>
        <p:nvPicPr>
          <p:cNvPr id="3" name="Picture 2"/>
          <p:cNvPicPr>
            <a:picLocks noChangeAspect="1"/>
          </p:cNvPicPr>
          <p:nvPr/>
        </p:nvPicPr>
        <p:blipFill>
          <a:blip r:embed="rId16"/>
          <a:stretch>
            <a:fillRect/>
          </a:stretch>
        </p:blipFill>
        <p:spPr>
          <a:xfrm>
            <a:off x="1828523" y="181736"/>
            <a:ext cx="9572017" cy="5749047"/>
          </a:xfrm>
          <a:prstGeom prst="rect">
            <a:avLst/>
          </a:prstGeom>
        </p:spPr>
      </p:pic>
    </p:spTree>
    <p:extLst>
      <p:ext uri="{BB962C8B-B14F-4D97-AF65-F5344CB8AC3E}">
        <p14:creationId xmlns:p14="http://schemas.microsoft.com/office/powerpoint/2010/main" val="1701309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Regionalized variable theory </a:t>
            </a:r>
          </a:p>
        </p:txBody>
      </p:sp>
      <p:sp>
        <p:nvSpPr>
          <p:cNvPr id="10" name="Rectangle 3"/>
          <p:cNvSpPr txBox="1">
            <a:spLocks noChangeArrowheads="1"/>
          </p:cNvSpPr>
          <p:nvPr/>
        </p:nvSpPr>
        <p:spPr>
          <a:xfrm>
            <a:off x="482866" y="1454431"/>
            <a:ext cx="11473782" cy="4328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Geostatistical methods: divide the spatial variation of a variable into three components</a:t>
            </a:r>
          </a:p>
          <a:p>
            <a:pPr marL="542925" indent="-542925">
              <a:buClr>
                <a:srgbClr val="1F7F79"/>
              </a:buClr>
              <a:buFont typeface="Segoe UI" panose="020B0502040204020203" pitchFamily="34" charset="0"/>
              <a:buChar char="⃣"/>
            </a:pPr>
            <a:endParaRPr lang="en-GB" altLang="nb-NO" sz="1200"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GB" altLang="nb-NO" sz="2800" dirty="0">
                <a:solidFill>
                  <a:prstClr val="black"/>
                </a:solidFill>
                <a:latin typeface="Yu Gothic UI" panose="020B0500000000000000" pitchFamily="34" charset="-128"/>
                <a:ea typeface="Yu Gothic UI" panose="020B0500000000000000" pitchFamily="34" charset="-128"/>
              </a:rPr>
              <a:t>a deterministic model m(</a:t>
            </a:r>
            <a:r>
              <a:rPr lang="en-GB" altLang="nb-NO" sz="2800" dirty="0" err="1">
                <a:solidFill>
                  <a:prstClr val="black"/>
                </a:solidFill>
                <a:latin typeface="Yu Gothic UI" panose="020B0500000000000000" pitchFamily="34" charset="-128"/>
                <a:ea typeface="Yu Gothic UI" panose="020B0500000000000000" pitchFamily="34" charset="-128"/>
              </a:rPr>
              <a:t>x,y</a:t>
            </a:r>
            <a:r>
              <a:rPr lang="en-GB" altLang="nb-NO" sz="2800" dirty="0">
                <a:solidFill>
                  <a:prstClr val="black"/>
                </a:solidFill>
                <a:latin typeface="Yu Gothic UI" panose="020B0500000000000000" pitchFamily="34" charset="-128"/>
                <a:ea typeface="Yu Gothic UI" panose="020B0500000000000000" pitchFamily="34" charset="-128"/>
              </a:rPr>
              <a:t>)</a:t>
            </a:r>
          </a:p>
          <a:p>
            <a:pPr marL="893763" lvl="1" indent="-350838">
              <a:lnSpc>
                <a:spcPct val="100000"/>
              </a:lnSpc>
              <a:spcBef>
                <a:spcPts val="0"/>
              </a:spcBef>
              <a:buFont typeface="Segoe UI" panose="020B0502040204020203" pitchFamily="34" charset="0"/>
              <a:buChar char="–"/>
            </a:pPr>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a </a:t>
            </a:r>
            <a:r>
              <a:rPr lang="en-US" altLang="nb-NO" sz="2800" dirty="0" err="1">
                <a:solidFill>
                  <a:prstClr val="black"/>
                </a:solidFill>
                <a:latin typeface="Yu Gothic UI" panose="020B0500000000000000" pitchFamily="34" charset="-128"/>
                <a:ea typeface="Yu Gothic UI" panose="020B0500000000000000" pitchFamily="34" charset="-128"/>
              </a:rPr>
              <a:t>regionalised</a:t>
            </a:r>
            <a:r>
              <a:rPr lang="en-US" altLang="nb-NO" sz="2800" dirty="0">
                <a:solidFill>
                  <a:prstClr val="black"/>
                </a:solidFill>
                <a:latin typeface="Yu Gothic UI" panose="020B0500000000000000" pitchFamily="34" charset="-128"/>
                <a:ea typeface="Yu Gothic UI" panose="020B0500000000000000" pitchFamily="34" charset="-128"/>
              </a:rPr>
              <a:t> statistical (spatially correlated) variation from m(</a:t>
            </a:r>
            <a:r>
              <a:rPr lang="en-US" altLang="nb-NO" sz="2800" dirty="0" err="1">
                <a:solidFill>
                  <a:prstClr val="black"/>
                </a:solidFill>
                <a:latin typeface="Yu Gothic UI" panose="020B0500000000000000" pitchFamily="34" charset="-128"/>
                <a:ea typeface="Yu Gothic UI" panose="020B0500000000000000" pitchFamily="34" charset="-128"/>
              </a:rPr>
              <a:t>x,y</a:t>
            </a:r>
            <a:r>
              <a:rPr lang="en-US" altLang="nb-NO" sz="2800" dirty="0">
                <a:solidFill>
                  <a:prstClr val="black"/>
                </a:solidFill>
                <a:latin typeface="Yu Gothic UI" panose="020B0500000000000000" pitchFamily="34" charset="-128"/>
                <a:ea typeface="Yu Gothic UI" panose="020B0500000000000000" pitchFamily="34" charset="-128"/>
              </a:rPr>
              <a:t>)</a:t>
            </a:r>
          </a:p>
          <a:p>
            <a:pPr marL="1350963" lvl="2" indent="-350838">
              <a:lnSpc>
                <a:spcPct val="100000"/>
              </a:lnSpc>
              <a:spcBef>
                <a:spcPts val="0"/>
              </a:spcBef>
            </a:pPr>
            <a:r>
              <a:rPr lang="en-GB" altLang="nb-NO" sz="2800" dirty="0">
                <a:latin typeface="Yu Gothic UI" panose="020B0500000000000000" pitchFamily="34" charset="-128"/>
                <a:ea typeface="Yu Gothic UI" panose="020B0500000000000000" pitchFamily="34" charset="-128"/>
              </a:rPr>
              <a:t>It is defined by analysing the semivariance, </a:t>
            </a:r>
            <a:r>
              <a:rPr lang="en-GB" altLang="nb-NO" sz="2800" dirty="0">
                <a:latin typeface="Yu Gothic UI" panose="020B0500000000000000" pitchFamily="34" charset="-128"/>
                <a:ea typeface="Yu Gothic UI" panose="020B0500000000000000" pitchFamily="34" charset="-128"/>
                <a:sym typeface="Symbol" panose="05050102010706020507" pitchFamily="18" charset="2"/>
              </a:rPr>
              <a:t></a:t>
            </a:r>
          </a:p>
          <a:p>
            <a:pPr marL="1350963" lvl="2" indent="-350838">
              <a:lnSpc>
                <a:spcPct val="100000"/>
              </a:lnSpc>
              <a:spcBef>
                <a:spcPts val="0"/>
              </a:spcBef>
            </a:pPr>
            <a:r>
              <a:rPr lang="en-US" altLang="nb-NO" sz="2800" b="1" dirty="0" err="1">
                <a:solidFill>
                  <a:prstClr val="black"/>
                </a:solidFill>
                <a:latin typeface="Yu Gothic UI" panose="020B0500000000000000" pitchFamily="34" charset="-128"/>
                <a:ea typeface="Yu Gothic UI" panose="020B0500000000000000" pitchFamily="34" charset="-128"/>
              </a:rPr>
              <a:t>Semivariance</a:t>
            </a:r>
            <a:r>
              <a:rPr lang="en-US" altLang="nb-NO" sz="2800" dirty="0">
                <a:solidFill>
                  <a:prstClr val="black"/>
                </a:solidFill>
                <a:latin typeface="Yu Gothic UI" panose="020B0500000000000000" pitchFamily="34" charset="-128"/>
                <a:ea typeface="Yu Gothic UI" panose="020B0500000000000000" pitchFamily="34" charset="-128"/>
              </a:rPr>
              <a:t> is a measure of the spatial dependence between two observations as a function of the distance between them</a:t>
            </a:r>
          </a:p>
          <a:p>
            <a:pPr marL="893763" lvl="1" indent="-350838">
              <a:lnSpc>
                <a:spcPct val="100000"/>
              </a:lnSpc>
              <a:spcBef>
                <a:spcPts val="0"/>
              </a:spcBef>
              <a:buFont typeface="Segoe UI" panose="020B0502040204020203" pitchFamily="34" charset="0"/>
              <a:buChar char="–"/>
            </a:pPr>
            <a:endParaRPr lang="en-GB"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pt-BR" altLang="nb-NO" sz="2800" dirty="0">
                <a:solidFill>
                  <a:prstClr val="black"/>
                </a:solidFill>
                <a:latin typeface="Yu Gothic UI" panose="020B0500000000000000" pitchFamily="34" charset="-128"/>
                <a:ea typeface="Yu Gothic UI" panose="020B0500000000000000" pitchFamily="34" charset="-128"/>
              </a:rPr>
              <a:t>a </a:t>
            </a:r>
            <a:r>
              <a:rPr lang="pt-BR" altLang="nb-NO" sz="2800" dirty="0" err="1">
                <a:solidFill>
                  <a:prstClr val="black"/>
                </a:solidFill>
                <a:latin typeface="Yu Gothic UI" panose="020B0500000000000000" pitchFamily="34" charset="-128"/>
                <a:ea typeface="Yu Gothic UI" panose="020B0500000000000000" pitchFamily="34" charset="-128"/>
              </a:rPr>
              <a:t>random</a:t>
            </a:r>
            <a:r>
              <a:rPr lang="pt-BR" altLang="nb-NO" sz="2800" dirty="0">
                <a:solidFill>
                  <a:prstClr val="black"/>
                </a:solidFill>
                <a:latin typeface="Yu Gothic UI" panose="020B0500000000000000" pitchFamily="34" charset="-128"/>
                <a:ea typeface="Yu Gothic UI" panose="020B0500000000000000" pitchFamily="34" charset="-128"/>
              </a:rPr>
              <a:t> </a:t>
            </a:r>
            <a:r>
              <a:rPr lang="pt-BR" altLang="nb-NO" sz="2800" dirty="0" err="1">
                <a:solidFill>
                  <a:prstClr val="black"/>
                </a:solidFill>
                <a:latin typeface="Yu Gothic UI" panose="020B0500000000000000" pitchFamily="34" charset="-128"/>
                <a:ea typeface="Yu Gothic UI" panose="020B0500000000000000" pitchFamily="34" charset="-128"/>
              </a:rPr>
              <a:t>noise</a:t>
            </a:r>
            <a:r>
              <a:rPr lang="pt-BR" altLang="nb-NO" sz="2800" dirty="0">
                <a:solidFill>
                  <a:prstClr val="black"/>
                </a:solidFill>
                <a:latin typeface="Yu Gothic UI" panose="020B0500000000000000" pitchFamily="34" charset="-128"/>
                <a:ea typeface="Yu Gothic UI" panose="020B0500000000000000" pitchFamily="34" charset="-128"/>
              </a:rPr>
              <a:t> (normal </a:t>
            </a:r>
            <a:r>
              <a:rPr lang="pt-BR" altLang="nb-NO" sz="2800" dirty="0" err="1">
                <a:solidFill>
                  <a:prstClr val="black"/>
                </a:solidFill>
                <a:latin typeface="Yu Gothic UI" panose="020B0500000000000000" pitchFamily="34" charset="-128"/>
                <a:ea typeface="Yu Gothic UI" panose="020B0500000000000000" pitchFamily="34" charset="-128"/>
              </a:rPr>
              <a:t>error</a:t>
            </a:r>
            <a:r>
              <a:rPr lang="pt-BR" altLang="nb-NO" sz="2800" dirty="0">
                <a:solidFill>
                  <a:prstClr val="black"/>
                </a:solidFill>
                <a:latin typeface="Yu Gothic UI" panose="020B0500000000000000" pitchFamily="34" charset="-128"/>
                <a:ea typeface="Yu Gothic UI" panose="020B0500000000000000" pitchFamily="34" charset="-128"/>
              </a:rPr>
              <a:t>) </a:t>
            </a:r>
            <a:r>
              <a:rPr lang="pt-BR" altLang="nb-NO" sz="2800" dirty="0" err="1">
                <a:solidFill>
                  <a:prstClr val="black"/>
                </a:solidFill>
                <a:latin typeface="Yu Gothic UI" panose="020B0500000000000000" pitchFamily="34" charset="-128"/>
                <a:ea typeface="Yu Gothic UI" panose="020B0500000000000000" pitchFamily="34" charset="-128"/>
              </a:rPr>
              <a:t>component</a:t>
            </a:r>
            <a:endParaRPr lang="pt-BR" altLang="nb-NO" sz="2800" dirty="0">
              <a:solidFill>
                <a:prstClr val="black"/>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1417409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69452" y="2189020"/>
            <a:ext cx="3616106"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369453" y="2318202"/>
            <a:ext cx="3526274" cy="2662267"/>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What is Geostatistics</a:t>
            </a:r>
          </a:p>
          <a:p>
            <a:endParaRPr lang="en-GB" sz="11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266700" indent="-266700">
              <a:buFont typeface="Arial" panose="020B0604020202020204" pitchFamily="34" charset="0"/>
              <a:buChar char="•"/>
            </a:pPr>
            <a:r>
              <a:rPr lang="en-GB" sz="32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Regionalized variable theory  </a:t>
            </a:r>
          </a:p>
          <a:p>
            <a:endParaRPr lang="en-GB"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6" name="Rounded Rectangle 25"/>
          <p:cNvSpPr/>
          <p:nvPr/>
        </p:nvSpPr>
        <p:spPr>
          <a:xfrm>
            <a:off x="9014690" y="2183032"/>
            <a:ext cx="2883186"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16" name="Rectangle 15"/>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17" name="Rectangle 16"/>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8" name="Oval 17"/>
          <p:cNvSpPr/>
          <p:nvPr/>
        </p:nvSpPr>
        <p:spPr>
          <a:xfrm>
            <a:off x="11339280" y="1862389"/>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9" name="Rectangle 18"/>
          <p:cNvSpPr/>
          <p:nvPr/>
        </p:nvSpPr>
        <p:spPr>
          <a:xfrm>
            <a:off x="11500023" y="1850047"/>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30" name="Oval 29"/>
          <p:cNvSpPr/>
          <p:nvPr/>
        </p:nvSpPr>
        <p:spPr>
          <a:xfrm>
            <a:off x="3486400" y="1868092"/>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1" name="Rectangle 30"/>
          <p:cNvSpPr/>
          <p:nvPr/>
        </p:nvSpPr>
        <p:spPr>
          <a:xfrm>
            <a:off x="3633223" y="1855283"/>
            <a:ext cx="516488" cy="830997"/>
          </a:xfrm>
          <a:prstGeom prst="rect">
            <a:avLst/>
          </a:prstGeom>
        </p:spPr>
        <p:txBody>
          <a:bodyPr wrap="squar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32" name="Rounded Rectangle 31"/>
          <p:cNvSpPr/>
          <p:nvPr/>
        </p:nvSpPr>
        <p:spPr>
          <a:xfrm>
            <a:off x="4471637" y="2177046"/>
            <a:ext cx="3899477" cy="3494272"/>
          </a:xfrm>
          <a:prstGeom prst="roundRect">
            <a:avLst>
              <a:gd name="adj" fmla="val 8239"/>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33" name="Rectangle 32"/>
          <p:cNvSpPr/>
          <p:nvPr/>
        </p:nvSpPr>
        <p:spPr>
          <a:xfrm>
            <a:off x="4690030" y="2318202"/>
            <a:ext cx="3530357" cy="3585597"/>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Kriging </a:t>
            </a:r>
          </a:p>
          <a:p>
            <a:endParaRPr lang="en-US" sz="11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US" sz="32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Spatial variation</a:t>
            </a:r>
          </a:p>
          <a:p>
            <a:pPr marL="457200" indent="-457200">
              <a:buFont typeface="Arial" panose="020B0604020202020204" pitchFamily="34" charset="0"/>
              <a:buChar char="•"/>
            </a:pPr>
            <a:r>
              <a:rPr lang="en-US" sz="32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Semivariogram</a:t>
            </a:r>
          </a:p>
          <a:p>
            <a:pPr marL="457200" indent="-457200">
              <a:buFont typeface="Arial" panose="020B0604020202020204" pitchFamily="34" charset="0"/>
              <a:buChar char="•"/>
            </a:pPr>
            <a:r>
              <a:rPr lang="en-US" sz="32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Basic statistic concept</a:t>
            </a:r>
          </a:p>
          <a:p>
            <a:endParaRPr lang="en-US" sz="32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endPar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34" name="Oval 33"/>
          <p:cNvSpPr/>
          <p:nvPr/>
        </p:nvSpPr>
        <p:spPr>
          <a:xfrm>
            <a:off x="7894860" y="187024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5" name="Rectangle 34"/>
          <p:cNvSpPr/>
          <p:nvPr/>
        </p:nvSpPr>
        <p:spPr>
          <a:xfrm>
            <a:off x="8060357" y="1856646"/>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37" name="Rectangle 36"/>
          <p:cNvSpPr/>
          <p:nvPr/>
        </p:nvSpPr>
        <p:spPr>
          <a:xfrm>
            <a:off x="9090017" y="2318202"/>
            <a:ext cx="2807859" cy="2231380"/>
          </a:xfrm>
          <a:prstGeom prst="rect">
            <a:avLst/>
          </a:prstGeom>
          <a:noFill/>
          <a:ln>
            <a:noFill/>
          </a:ln>
        </p:spPr>
        <p:txBody>
          <a:bodyPr wrap="square">
            <a:spAutoFit/>
          </a:bodyPr>
          <a:lstStyle/>
          <a:p>
            <a:pPr marL="271463" indent="-271463">
              <a:buFont typeface="Arial" panose="020B0604020202020204" pitchFamily="34" charset="0"/>
              <a:buChar char="•"/>
            </a:pPr>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Kriging in ArcGIS</a:t>
            </a:r>
          </a:p>
          <a:p>
            <a:pPr marL="271463" indent="-271463">
              <a:buFont typeface="Arial" panose="020B0604020202020204" pitchFamily="34" charset="0"/>
              <a:buChar char="•"/>
            </a:pPr>
            <a:endParaRPr lang="en-US" sz="11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271463" indent="-271463">
              <a:buFont typeface="Arial" panose="020B0604020202020204" pitchFamily="34" charset="0"/>
              <a:buChar char="•"/>
            </a:pPr>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Summary</a:t>
            </a:r>
          </a:p>
          <a:p>
            <a:endParaRPr lang="en-GB"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097164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measures of variability</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4" name="Rectangle 3"/>
          <p:cNvSpPr txBox="1">
            <a:spLocks noChangeArrowheads="1"/>
          </p:cNvSpPr>
          <p:nvPr/>
        </p:nvSpPr>
        <p:spPr>
          <a:xfrm>
            <a:off x="482865" y="1588967"/>
            <a:ext cx="11709135" cy="36381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Arithmetic Mean</a:t>
            </a:r>
          </a:p>
          <a:p>
            <a:pPr marL="0" lvl="0" indent="0">
              <a:lnSpc>
                <a:spcPct val="100000"/>
              </a:lnSpc>
              <a:spcBef>
                <a:spcPts val="0"/>
              </a:spcBef>
              <a:buNone/>
            </a:pPr>
            <a:r>
              <a:rPr lang="nb-NO" sz="2000" dirty="0">
                <a:solidFill>
                  <a:prstClr val="black"/>
                </a:solidFill>
                <a:latin typeface="Yu Gothic UI" panose="020B0500000000000000" pitchFamily="34" charset="-128"/>
                <a:ea typeface="Yu Gothic UI" panose="020B0500000000000000" pitchFamily="34" charset="-128"/>
              </a:rPr>
              <a:t>				</a:t>
            </a:r>
            <a:r>
              <a:rPr lang="nb-NO" sz="2000" dirty="0" err="1">
                <a:solidFill>
                  <a:prstClr val="black"/>
                </a:solidFill>
                <a:latin typeface="Yu Gothic UI" panose="020B0500000000000000" pitchFamily="34" charset="-128"/>
                <a:ea typeface="Yu Gothic UI" panose="020B0500000000000000" pitchFamily="34" charset="-128"/>
              </a:rPr>
              <a:t>Example</a:t>
            </a:r>
            <a:r>
              <a:rPr lang="nb-NO" sz="2000" dirty="0">
                <a:solidFill>
                  <a:prstClr val="black"/>
                </a:solidFill>
                <a:latin typeface="Yu Gothic UI" panose="020B0500000000000000" pitchFamily="34" charset="-128"/>
                <a:ea typeface="Yu Gothic UI" panose="020B0500000000000000" pitchFamily="34" charset="-128"/>
              </a:rPr>
              <a:t>: </a:t>
            </a:r>
            <a:r>
              <a:rPr lang="nb-NO" sz="2000" dirty="0" err="1">
                <a:solidFill>
                  <a:prstClr val="black"/>
                </a:solidFill>
                <a:latin typeface="Yu Gothic UI" panose="020B0500000000000000" pitchFamily="34" charset="-128"/>
                <a:ea typeface="Yu Gothic UI" panose="020B0500000000000000" pitchFamily="34" charset="-128"/>
              </a:rPr>
              <a:t>mean</a:t>
            </a:r>
            <a:r>
              <a:rPr lang="nb-NO" sz="2000" dirty="0">
                <a:solidFill>
                  <a:prstClr val="black"/>
                </a:solidFill>
                <a:latin typeface="Yu Gothic UI" panose="020B0500000000000000" pitchFamily="34" charset="-128"/>
                <a:ea typeface="Yu Gothic UI" panose="020B0500000000000000" pitchFamily="34" charset="-128"/>
              </a:rPr>
              <a:t> </a:t>
            </a:r>
            <a:r>
              <a:rPr lang="nb-NO" sz="2000" dirty="0" err="1">
                <a:solidFill>
                  <a:prstClr val="black"/>
                </a:solidFill>
                <a:latin typeface="Yu Gothic UI" panose="020B0500000000000000" pitchFamily="34" charset="-128"/>
                <a:ea typeface="Yu Gothic UI" panose="020B0500000000000000" pitchFamily="34" charset="-128"/>
              </a:rPr>
              <a:t>of</a:t>
            </a:r>
            <a:r>
              <a:rPr lang="nb-NO" sz="2000" dirty="0">
                <a:solidFill>
                  <a:prstClr val="black"/>
                </a:solidFill>
                <a:latin typeface="Yu Gothic UI" panose="020B0500000000000000" pitchFamily="34" charset="-128"/>
                <a:ea typeface="Yu Gothic UI" panose="020B0500000000000000" pitchFamily="34" charset="-128"/>
              </a:rPr>
              <a:t> (7,1,5,2,8) = 7 + 1 + 5 + 2 + 8 = 23/5 = 4.6</a:t>
            </a:r>
          </a:p>
          <a:p>
            <a:pPr marL="0" indent="0">
              <a:buClr>
                <a:srgbClr val="1F7F79"/>
              </a:buClr>
              <a:buNone/>
            </a:pPr>
            <a:endParaRPr lang="en-US" altLang="nb-NO" sz="14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buClr>
                <a:srgbClr val="1F7F79"/>
              </a:buClr>
              <a:buFont typeface="Segoe UI" panose="020B0502040204020203" pitchFamily="34" charset="0"/>
              <a:buChar char="⃣"/>
            </a:pPr>
            <a:r>
              <a:rPr lang="nb-NO" sz="2400" b="1" dirty="0">
                <a:latin typeface="Yu Gothic UI" panose="020B0500000000000000" pitchFamily="34" charset="-128"/>
                <a:ea typeface="Yu Gothic UI" panose="020B0500000000000000" pitchFamily="34" charset="-128"/>
              </a:rPr>
              <a:t>Median</a:t>
            </a:r>
            <a:r>
              <a:rPr lang="nb-NO" dirty="0">
                <a:latin typeface="Yu Gothic UI" panose="020B0500000000000000" pitchFamily="34" charset="-128"/>
                <a:ea typeface="Yu Gothic UI" panose="020B0500000000000000" pitchFamily="34" charset="-128"/>
              </a:rPr>
              <a:t> </a:t>
            </a:r>
            <a:r>
              <a:rPr lang="nb-NO" sz="2400" dirty="0">
                <a:latin typeface="Yu Gothic UI" panose="020B0500000000000000" pitchFamily="34" charset="-128"/>
                <a:ea typeface="Yu Gothic UI" panose="020B0500000000000000" pitchFamily="34" charset="-128"/>
              </a:rPr>
              <a:t>(</a:t>
            </a:r>
            <a:r>
              <a:rPr lang="nb-NO" sz="2400" dirty="0" err="1">
                <a:latin typeface="Yu Gothic UI" panose="020B0500000000000000" pitchFamily="34" charset="-128"/>
                <a:ea typeface="Yu Gothic UI" panose="020B0500000000000000" pitchFamily="34" charset="-128"/>
              </a:rPr>
              <a:t>the</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middle</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value</a:t>
            </a:r>
            <a:r>
              <a:rPr lang="nb-NO" sz="2400" dirty="0">
                <a:latin typeface="Yu Gothic UI" panose="020B0500000000000000" pitchFamily="34" charset="-128"/>
                <a:ea typeface="Yu Gothic UI" panose="020B0500000000000000" pitchFamily="34" charset="-128"/>
              </a:rPr>
              <a:t> in a </a:t>
            </a:r>
            <a:r>
              <a:rPr lang="nb-NO" sz="2400" dirty="0" err="1">
                <a:latin typeface="Yu Gothic UI" panose="020B0500000000000000" pitchFamily="34" charset="-128"/>
                <a:ea typeface="Yu Gothic UI" panose="020B0500000000000000" pitchFamily="34" charset="-128"/>
              </a:rPr>
              <a:t>group</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of</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numbers</a:t>
            </a:r>
            <a:r>
              <a:rPr lang="nb-NO" sz="2400" dirty="0">
                <a:latin typeface="Yu Gothic UI" panose="020B0500000000000000" pitchFamily="34" charset="-128"/>
                <a:ea typeface="Yu Gothic UI" panose="020B0500000000000000" pitchFamily="34" charset="-128"/>
              </a:rPr>
              <a:t>)</a:t>
            </a:r>
          </a:p>
          <a:p>
            <a:pPr marL="4572000" lvl="0" indent="0">
              <a:lnSpc>
                <a:spcPct val="100000"/>
              </a:lnSpc>
              <a:spcBef>
                <a:spcPts val="0"/>
              </a:spcBef>
              <a:buNone/>
            </a:pPr>
            <a:r>
              <a:rPr lang="nb-NO" sz="1800" dirty="0" err="1">
                <a:solidFill>
                  <a:prstClr val="black"/>
                </a:solidFill>
                <a:latin typeface="Yu Gothic UI" panose="020B0500000000000000" pitchFamily="34" charset="-128"/>
                <a:ea typeface="Yu Gothic UI" panose="020B0500000000000000" pitchFamily="34" charset="-128"/>
              </a:rPr>
              <a:t>Example</a:t>
            </a:r>
            <a:r>
              <a:rPr lang="nb-NO" sz="1800" dirty="0">
                <a:solidFill>
                  <a:prstClr val="black"/>
                </a:solidFill>
                <a:latin typeface="Yu Gothic UI" panose="020B0500000000000000" pitchFamily="34" charset="-128"/>
                <a:ea typeface="Yu Gothic UI" panose="020B0500000000000000" pitchFamily="34" charset="-128"/>
              </a:rPr>
              <a:t>: median </a:t>
            </a:r>
            <a:r>
              <a:rPr lang="nb-NO" sz="1800" dirty="0" err="1">
                <a:solidFill>
                  <a:prstClr val="black"/>
                </a:solidFill>
                <a:latin typeface="Yu Gothic UI" panose="020B0500000000000000" pitchFamily="34" charset="-128"/>
                <a:ea typeface="Yu Gothic UI" panose="020B0500000000000000" pitchFamily="34" charset="-128"/>
              </a:rPr>
              <a:t>of</a:t>
            </a:r>
            <a:r>
              <a:rPr lang="nb-NO" sz="1800" dirty="0">
                <a:solidFill>
                  <a:prstClr val="black"/>
                </a:solidFill>
                <a:latin typeface="Yu Gothic UI" panose="020B0500000000000000" pitchFamily="34" charset="-128"/>
                <a:ea typeface="Yu Gothic UI" panose="020B0500000000000000" pitchFamily="34" charset="-128"/>
              </a:rPr>
              <a:t> (1, 2, 5, 7, 8) = (5+1)/2 = 5 = 3rd </a:t>
            </a:r>
            <a:r>
              <a:rPr lang="nb-NO" sz="1800" dirty="0" err="1">
                <a:solidFill>
                  <a:prstClr val="black"/>
                </a:solidFill>
                <a:latin typeface="Yu Gothic UI" panose="020B0500000000000000" pitchFamily="34" charset="-128"/>
                <a:ea typeface="Yu Gothic UI" panose="020B0500000000000000" pitchFamily="34" charset="-128"/>
              </a:rPr>
              <a:t>Number</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if</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there</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are</a:t>
            </a:r>
            <a:r>
              <a:rPr lang="nb-NO" sz="1800" dirty="0">
                <a:solidFill>
                  <a:prstClr val="black"/>
                </a:solidFill>
                <a:latin typeface="Yu Gothic UI" panose="020B0500000000000000" pitchFamily="34" charset="-128"/>
                <a:ea typeface="Yu Gothic UI" panose="020B0500000000000000" pitchFamily="34" charset="-128"/>
              </a:rPr>
              <a:t> an </a:t>
            </a:r>
            <a:r>
              <a:rPr lang="nb-NO" sz="1800" dirty="0" err="1">
                <a:solidFill>
                  <a:prstClr val="black"/>
                </a:solidFill>
                <a:latin typeface="Yu Gothic UI" panose="020B0500000000000000" pitchFamily="34" charset="-128"/>
                <a:ea typeface="Yu Gothic UI" panose="020B0500000000000000" pitchFamily="34" charset="-128"/>
              </a:rPr>
              <a:t>even</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number</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of</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numbers</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take</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the</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mean</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of</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the</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middle</a:t>
            </a:r>
            <a:r>
              <a:rPr lang="nb-NO" sz="1800" dirty="0">
                <a:solidFill>
                  <a:prstClr val="black"/>
                </a:solidFill>
                <a:latin typeface="Yu Gothic UI" panose="020B0500000000000000" pitchFamily="34" charset="-128"/>
                <a:ea typeface="Yu Gothic UI" panose="020B0500000000000000" pitchFamily="34" charset="-128"/>
              </a:rPr>
              <a:t> </a:t>
            </a:r>
            <a:r>
              <a:rPr lang="nb-NO" sz="1800" dirty="0" err="1">
                <a:solidFill>
                  <a:prstClr val="black"/>
                </a:solidFill>
                <a:latin typeface="Yu Gothic UI" panose="020B0500000000000000" pitchFamily="34" charset="-128"/>
                <a:ea typeface="Yu Gothic UI" panose="020B0500000000000000" pitchFamily="34" charset="-128"/>
              </a:rPr>
              <a:t>two</a:t>
            </a:r>
            <a:endParaRPr lang="en-US" altLang="nb-NO" sz="18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buClr>
                <a:srgbClr val="1F7F79"/>
              </a:buClr>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Min/Max</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are just what they sound like, the highest and lowest value in a set</a:t>
            </a:r>
          </a:p>
          <a:p>
            <a:pPr marL="542925" indent="-542925">
              <a:buClr>
                <a:srgbClr val="1F7F79"/>
              </a:buClr>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Standard Deviation </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 measure of how spread out/scattered the data are from the mean)</a:t>
            </a:r>
          </a:p>
          <a:p>
            <a:pPr marL="3671888" indent="0">
              <a:buClr>
                <a:srgbClr val="1F7F79"/>
              </a:buClr>
              <a:buNone/>
            </a:pP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Example: standard deviation of (7,1,5,2,8); we know the mean is 4.6</a:t>
            </a:r>
          </a:p>
          <a:p>
            <a:pPr marL="3671888" indent="0">
              <a:buClr>
                <a:srgbClr val="1F7F79"/>
              </a:buClr>
              <a:buNone/>
            </a:pP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(7 –4.6)</a:t>
            </a:r>
            <a:r>
              <a:rPr lang="en-US" altLang="nb-NO" sz="1800" baseline="30000" dirty="0">
                <a:latin typeface="Yu Gothic UI" panose="020B0500000000000000" pitchFamily="34" charset="-128"/>
                <a:ea typeface="Yu Gothic UI" panose="020B0500000000000000" pitchFamily="34" charset="-128"/>
                <a:cs typeface="Segoe UI" panose="020B0502040204020203" pitchFamily="34" charset="0"/>
              </a:rPr>
              <a:t>2</a:t>
            </a: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+(1–4.6)</a:t>
            </a:r>
            <a:r>
              <a:rPr lang="en-US" altLang="nb-NO" sz="1800" baseline="30000" dirty="0">
                <a:latin typeface="Yu Gothic UI" panose="020B0500000000000000" pitchFamily="34" charset="-128"/>
                <a:ea typeface="Yu Gothic UI" panose="020B0500000000000000" pitchFamily="34" charset="-128"/>
                <a:cs typeface="Segoe UI" panose="020B0502040204020203" pitchFamily="34" charset="0"/>
              </a:rPr>
              <a:t>2</a:t>
            </a: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 (5 -4.6)</a:t>
            </a:r>
            <a:r>
              <a:rPr lang="en-US" altLang="nb-NO" sz="1800" baseline="30000" dirty="0">
                <a:latin typeface="Yu Gothic UI" panose="020B0500000000000000" pitchFamily="34" charset="-128"/>
                <a:ea typeface="Yu Gothic UI" panose="020B0500000000000000" pitchFamily="34" charset="-128"/>
                <a:cs typeface="Segoe UI" panose="020B0502040204020203" pitchFamily="34" charset="0"/>
              </a:rPr>
              <a:t>2</a:t>
            </a: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 (2 –4.6)</a:t>
            </a:r>
            <a:r>
              <a:rPr lang="en-US" altLang="nb-NO" sz="1800" baseline="30000" dirty="0">
                <a:latin typeface="Yu Gothic UI" panose="020B0500000000000000" pitchFamily="34" charset="-128"/>
                <a:ea typeface="Yu Gothic UI" panose="020B0500000000000000" pitchFamily="34" charset="-128"/>
                <a:cs typeface="Segoe UI" panose="020B0502040204020203" pitchFamily="34" charset="0"/>
              </a:rPr>
              <a:t>2</a:t>
            </a: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 (8 –4.6)</a:t>
            </a:r>
            <a:r>
              <a:rPr lang="en-US" altLang="nb-NO" sz="1800" baseline="30000" dirty="0">
                <a:latin typeface="Yu Gothic UI" panose="020B0500000000000000" pitchFamily="34" charset="-128"/>
                <a:ea typeface="Yu Gothic UI" panose="020B0500000000000000" pitchFamily="34" charset="-128"/>
                <a:cs typeface="Segoe UI" panose="020B0502040204020203" pitchFamily="34" charset="0"/>
              </a:rPr>
              <a:t>2</a:t>
            </a: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 37.2 </a:t>
            </a:r>
          </a:p>
          <a:p>
            <a:pPr marL="3671888" indent="0">
              <a:buClr>
                <a:srgbClr val="1F7F79"/>
              </a:buClr>
              <a:buNone/>
            </a:pP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Square root (37.2 /5) = 2.73</a:t>
            </a:r>
          </a:p>
          <a:p>
            <a:pPr marL="542925" indent="-542925">
              <a:buClr>
                <a:srgbClr val="1F7F79"/>
              </a:buClr>
              <a:buFont typeface="Segoe UI" panose="020B0502040204020203" pitchFamily="34" charset="0"/>
              <a:buChar char="⃣"/>
            </a:pP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buClr>
                <a:srgbClr val="1F7F79"/>
              </a:buClr>
              <a:buFont typeface="Segoe UI" panose="020B0502040204020203" pitchFamily="34" charset="0"/>
              <a:buChar char="⃣"/>
            </a:pP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619016" y="2083339"/>
                <a:ext cx="3749483" cy="5013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nb-NO" i="1" smtClean="0">
                              <a:latin typeface="Cambria Math" panose="02040503050406030204" pitchFamily="18" charset="0"/>
                            </a:rPr>
                          </m:ctrlPr>
                        </m:accPr>
                        <m:e>
                          <m:r>
                            <a:rPr lang="nb-NO" b="0" i="1" smtClean="0">
                              <a:latin typeface="Cambria Math" panose="02040503050406030204" pitchFamily="18" charset="0"/>
                            </a:rPr>
                            <m:t>𝑥</m:t>
                          </m:r>
                        </m:e>
                      </m:acc>
                      <m:r>
                        <a:rPr lang="nb-NO" i="1" smtClean="0">
                          <a:latin typeface="Cambria Math" panose="02040503050406030204" pitchFamily="18" charset="0"/>
                        </a:rPr>
                        <m:t>=</m:t>
                      </m:r>
                      <m:r>
                        <a:rPr lang="nb-NO" b="0" i="1" smtClean="0">
                          <a:latin typeface="Cambria Math" panose="02040503050406030204" pitchFamily="18" charset="0"/>
                        </a:rPr>
                        <m:t> </m:t>
                      </m:r>
                      <m:f>
                        <m:fPr>
                          <m:ctrlPr>
                            <a:rPr lang="nb-NO" b="0" i="1" smtClean="0">
                              <a:latin typeface="Cambria Math" panose="02040503050406030204" pitchFamily="18" charset="0"/>
                            </a:rPr>
                          </m:ctrlPr>
                        </m:fPr>
                        <m:num>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i="1">
                                  <a:latin typeface="Cambria Math" panose="02040503050406030204" pitchFamily="18" charset="0"/>
                                </a:rPr>
                                <m:t>1</m:t>
                              </m:r>
                            </m:sub>
                          </m:sSub>
                          <m:r>
                            <a:rPr lang="nb-NO" b="0" i="1" smtClean="0">
                              <a:latin typeface="Cambria Math" panose="02040503050406030204" pitchFamily="18" charset="0"/>
                            </a:rPr>
                            <m:t>+</m:t>
                          </m:r>
                          <m:sSub>
                            <m:sSubPr>
                              <m:ctrlPr>
                                <a:rPr lang="nb-NO" b="0" i="1" smtClean="0">
                                  <a:latin typeface="Cambria Math" panose="02040503050406030204" pitchFamily="18" charset="0"/>
                                </a:rPr>
                              </m:ctrlPr>
                            </m:sSubPr>
                            <m:e>
                              <m:r>
                                <a:rPr lang="nb-NO" b="0" i="1" smtClean="0">
                                  <a:latin typeface="Cambria Math" panose="02040503050406030204" pitchFamily="18" charset="0"/>
                                </a:rPr>
                                <m:t>𝑥</m:t>
                              </m:r>
                            </m:e>
                            <m:sub>
                              <m:r>
                                <a:rPr lang="nb-NO" b="0" i="1" smtClean="0">
                                  <a:latin typeface="Cambria Math" panose="02040503050406030204" pitchFamily="18" charset="0"/>
                                </a:rPr>
                                <m:t>2</m:t>
                              </m:r>
                            </m:sub>
                          </m:sSub>
                          <m:r>
                            <a:rPr lang="nb-NO" i="1">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b="0" i="1" smtClean="0">
                                  <a:latin typeface="Cambria Math" panose="02040503050406030204" pitchFamily="18" charset="0"/>
                                </a:rPr>
                                <m:t>3</m:t>
                              </m:r>
                            </m:sub>
                          </m:sSub>
                          <m:r>
                            <a:rPr lang="nb-NO" i="1">
                              <a:latin typeface="Cambria Math" panose="02040503050406030204" pitchFamily="18" charset="0"/>
                            </a:rPr>
                            <m:t>+</m:t>
                          </m:r>
                          <m:r>
                            <a:rPr lang="nb-NO" b="0" i="1" smtClean="0">
                              <a:latin typeface="Cambria Math" panose="02040503050406030204" pitchFamily="18" charset="0"/>
                            </a:rPr>
                            <m:t>…+</m:t>
                          </m:r>
                          <m:sSub>
                            <m:sSubPr>
                              <m:ctrlPr>
                                <a:rPr lang="nb-NO" i="1">
                                  <a:latin typeface="Cambria Math" panose="02040503050406030204" pitchFamily="18" charset="0"/>
                                </a:rPr>
                              </m:ctrlPr>
                            </m:sSubPr>
                            <m:e>
                              <m:r>
                                <a:rPr lang="nb-NO" i="1">
                                  <a:latin typeface="Cambria Math" panose="02040503050406030204" pitchFamily="18" charset="0"/>
                                </a:rPr>
                                <m:t>𝑥</m:t>
                              </m:r>
                            </m:e>
                            <m:sub>
                              <m:r>
                                <a:rPr lang="nb-NO" b="0" i="1" smtClean="0">
                                  <a:latin typeface="Cambria Math" panose="02040503050406030204" pitchFamily="18" charset="0"/>
                                </a:rPr>
                                <m:t>𝑛</m:t>
                              </m:r>
                            </m:sub>
                          </m:sSub>
                        </m:num>
                        <m:den>
                          <m:r>
                            <a:rPr lang="nb-NO" b="0" i="1" smtClean="0">
                              <a:latin typeface="Cambria Math" panose="02040503050406030204" pitchFamily="18" charset="0"/>
                            </a:rPr>
                            <m:t>𝑛</m:t>
                          </m:r>
                        </m:den>
                      </m:f>
                    </m:oMath>
                  </m:oMathPara>
                </a14:m>
                <a:endParaRPr lang="nb-NO" dirty="0"/>
              </a:p>
            </p:txBody>
          </p:sp>
        </mc:Choice>
        <mc:Fallback xmlns="">
          <p:sp>
            <p:nvSpPr>
              <p:cNvPr id="4" name="TextBox 3"/>
              <p:cNvSpPr txBox="1">
                <a:spLocks noRot="1" noChangeAspect="1" noMove="1" noResize="1" noEditPoints="1" noAdjustHandles="1" noChangeArrowheads="1" noChangeShapeType="1" noTextEdit="1"/>
              </p:cNvSpPr>
              <p:nvPr/>
            </p:nvSpPr>
            <p:spPr>
              <a:xfrm>
                <a:off x="619016" y="2083339"/>
                <a:ext cx="3749483" cy="501356"/>
              </a:xfrm>
              <a:prstGeom prst="rect">
                <a:avLst/>
              </a:prstGeom>
              <a:blipFill>
                <a:blip r:embed="rId3"/>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61197" y="3322232"/>
                <a:ext cx="4354717" cy="5275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nb-NO" b="0" i="1" smtClean="0">
                          <a:latin typeface="Cambria Math" panose="02040503050406030204" pitchFamily="18" charset="0"/>
                        </a:rPr>
                        <m:t>𝑚𝑒𝑑𝑖𝑎𝑛</m:t>
                      </m:r>
                      <m:r>
                        <a:rPr lang="nb-NO" b="0" i="1" smtClean="0">
                          <a:latin typeface="Cambria Math" panose="02040503050406030204" pitchFamily="18" charset="0"/>
                        </a:rPr>
                        <m:t> </m:t>
                      </m:r>
                      <m:r>
                        <a:rPr lang="nb-NO" b="0" i="1" smtClean="0">
                          <a:latin typeface="Cambria Math" panose="02040503050406030204" pitchFamily="18" charset="0"/>
                        </a:rPr>
                        <m:t>𝑛𝑢𝑚𝑏𝑒𝑟</m:t>
                      </m:r>
                      <m:r>
                        <a:rPr lang="nb-NO" b="0" i="1" smtClean="0">
                          <a:latin typeface="Cambria Math" panose="02040503050406030204" pitchFamily="18" charset="0"/>
                        </a:rPr>
                        <m:t> </m:t>
                      </m:r>
                      <m:r>
                        <a:rPr lang="nb-NO" b="0" i="1" smtClean="0">
                          <a:latin typeface="Cambria Math" panose="02040503050406030204" pitchFamily="18" charset="0"/>
                        </a:rPr>
                        <m:t>𝑖𝑛</m:t>
                      </m:r>
                      <m:r>
                        <a:rPr lang="nb-NO" b="0" i="1" smtClean="0">
                          <a:latin typeface="Cambria Math" panose="02040503050406030204" pitchFamily="18" charset="0"/>
                        </a:rPr>
                        <m:t> </m:t>
                      </m:r>
                      <m:r>
                        <a:rPr lang="nb-NO" b="0" i="1" smtClean="0">
                          <a:latin typeface="Cambria Math" panose="02040503050406030204" pitchFamily="18" charset="0"/>
                        </a:rPr>
                        <m:t>𝑎</m:t>
                      </m:r>
                      <m:r>
                        <a:rPr lang="nb-NO" b="0" i="1" smtClean="0">
                          <a:latin typeface="Cambria Math" panose="02040503050406030204" pitchFamily="18" charset="0"/>
                        </a:rPr>
                        <m:t> </m:t>
                      </m:r>
                      <m:r>
                        <a:rPr lang="nb-NO" b="0" i="1" smtClean="0">
                          <a:latin typeface="Cambria Math" panose="02040503050406030204" pitchFamily="18" charset="0"/>
                        </a:rPr>
                        <m:t>𝑙𝑖𝑠𝑡</m:t>
                      </m:r>
                      <m:r>
                        <a:rPr lang="nb-NO" i="1" smtClean="0">
                          <a:latin typeface="Cambria Math" panose="02040503050406030204" pitchFamily="18" charset="0"/>
                        </a:rPr>
                        <m:t>=</m:t>
                      </m:r>
                      <m:r>
                        <a:rPr lang="nb-NO" b="0" i="1" smtClean="0">
                          <a:latin typeface="Cambria Math" panose="02040503050406030204" pitchFamily="18" charset="0"/>
                        </a:rPr>
                        <m:t> </m:t>
                      </m:r>
                      <m:f>
                        <m:fPr>
                          <m:ctrlPr>
                            <a:rPr lang="nb-NO" b="0" i="1" smtClean="0">
                              <a:latin typeface="Cambria Math" panose="02040503050406030204" pitchFamily="18" charset="0"/>
                            </a:rPr>
                          </m:ctrlPr>
                        </m:fPr>
                        <m:num>
                          <m:r>
                            <a:rPr lang="nb-NO" i="1" smtClean="0">
                              <a:latin typeface="Cambria Math" panose="02040503050406030204" pitchFamily="18" charset="0"/>
                            </a:rPr>
                            <m:t>(</m:t>
                          </m:r>
                          <m:r>
                            <a:rPr lang="nb-NO" b="0" i="1" smtClean="0">
                              <a:latin typeface="Cambria Math" panose="02040503050406030204" pitchFamily="18" charset="0"/>
                            </a:rPr>
                            <m:t>𝑛</m:t>
                          </m:r>
                          <m:r>
                            <a:rPr lang="nb-NO" b="0" i="1" smtClean="0">
                              <a:latin typeface="Cambria Math" panose="02040503050406030204" pitchFamily="18" charset="0"/>
                            </a:rPr>
                            <m:t>+1)</m:t>
                          </m:r>
                        </m:num>
                        <m:den>
                          <m:r>
                            <a:rPr lang="nb-NO" b="0" i="1" smtClean="0">
                              <a:latin typeface="Cambria Math" panose="02040503050406030204" pitchFamily="18" charset="0"/>
                            </a:rPr>
                            <m:t>2</m:t>
                          </m:r>
                        </m:den>
                      </m:f>
                    </m:oMath>
                  </m:oMathPara>
                </a14:m>
                <a:endParaRPr lang="nb-NO" dirty="0"/>
              </a:p>
            </p:txBody>
          </p:sp>
        </mc:Choice>
        <mc:Fallback xmlns="">
          <p:sp>
            <p:nvSpPr>
              <p:cNvPr id="10" name="TextBox 9"/>
              <p:cNvSpPr txBox="1">
                <a:spLocks noRot="1" noChangeAspect="1" noMove="1" noResize="1" noEditPoints="1" noAdjustHandles="1" noChangeArrowheads="1" noChangeShapeType="1" noTextEdit="1"/>
              </p:cNvSpPr>
              <p:nvPr/>
            </p:nvSpPr>
            <p:spPr>
              <a:xfrm>
                <a:off x="761197" y="3322232"/>
                <a:ext cx="4354717" cy="527580"/>
              </a:xfrm>
              <a:prstGeom prst="rect">
                <a:avLst/>
              </a:prstGeom>
              <a:blipFill>
                <a:blip r:embed="rId4"/>
                <a:stretch>
                  <a:fillRect/>
                </a:stretch>
              </a:blipFill>
            </p:spPr>
            <p:txBody>
              <a:bodyPr/>
              <a:lstStyle/>
              <a:p>
                <a:r>
                  <a:rPr lang="nb-NO">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64133" y="5485757"/>
                <a:ext cx="1727844"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nb-NO" i="1" smtClean="0">
                          <a:latin typeface="Cambria Math" panose="02040503050406030204" pitchFamily="18" charset="0"/>
                          <a:ea typeface="Cambria Math" panose="02040503050406030204" pitchFamily="18" charset="0"/>
                        </a:rPr>
                        <m:t>𝜎</m:t>
                      </m:r>
                      <m:r>
                        <a:rPr lang="nb-NO" i="1" smtClean="0">
                          <a:latin typeface="Cambria Math" panose="02040503050406030204" pitchFamily="18" charset="0"/>
                        </a:rPr>
                        <m:t>=</m:t>
                      </m:r>
                      <m:rad>
                        <m:radPr>
                          <m:degHide m:val="on"/>
                          <m:ctrlPr>
                            <a:rPr lang="nb-NO" i="1" smtClean="0">
                              <a:latin typeface="Cambria Math" panose="02040503050406030204" pitchFamily="18" charset="0"/>
                            </a:rPr>
                          </m:ctrlPr>
                        </m:radPr>
                        <m:deg/>
                        <m:e>
                          <m:f>
                            <m:fPr>
                              <m:ctrlPr>
                                <a:rPr lang="nb-NO" i="1" smtClean="0">
                                  <a:latin typeface="Cambria Math" panose="02040503050406030204" pitchFamily="18" charset="0"/>
                                </a:rPr>
                              </m:ctrlPr>
                            </m:fPr>
                            <m:num>
                              <m:nary>
                                <m:naryPr>
                                  <m:chr m:val="∑"/>
                                  <m:subHide m:val="on"/>
                                  <m:supHide m:val="on"/>
                                  <m:ctrlPr>
                                    <a:rPr lang="nb-NO" i="1" smtClean="0">
                                      <a:latin typeface="Cambria Math" panose="02040503050406030204" pitchFamily="18" charset="0"/>
                                    </a:rPr>
                                  </m:ctrlPr>
                                </m:naryPr>
                                <m:sub/>
                                <m:sup/>
                                <m:e>
                                  <m:sSup>
                                    <m:sSupPr>
                                      <m:ctrlPr>
                                        <a:rPr lang="nb-NO" i="1" smtClean="0">
                                          <a:latin typeface="Cambria Math" panose="02040503050406030204" pitchFamily="18" charset="0"/>
                                        </a:rPr>
                                      </m:ctrlPr>
                                    </m:sSupPr>
                                    <m:e>
                                      <m:d>
                                        <m:dPr>
                                          <m:ctrlPr>
                                            <a:rPr lang="nb-NO" i="1" smtClean="0">
                                              <a:latin typeface="Cambria Math" panose="02040503050406030204" pitchFamily="18" charset="0"/>
                                            </a:rPr>
                                          </m:ctrlPr>
                                        </m:dPr>
                                        <m:e>
                                          <m:r>
                                            <a:rPr lang="nb-NO" b="0" i="1" smtClean="0">
                                              <a:latin typeface="Cambria Math" panose="02040503050406030204" pitchFamily="18" charset="0"/>
                                            </a:rPr>
                                            <m:t>𝑥</m:t>
                                          </m:r>
                                          <m:r>
                                            <a:rPr lang="nb-NO" b="0" i="1" smtClean="0">
                                              <a:latin typeface="Cambria Math" panose="02040503050406030204" pitchFamily="18" charset="0"/>
                                            </a:rPr>
                                            <m:t>−</m:t>
                                          </m:r>
                                          <m:acc>
                                            <m:accPr>
                                              <m:chr m:val="̅"/>
                                              <m:ctrlPr>
                                                <a:rPr lang="nb-NO" b="0" i="1" smtClean="0">
                                                  <a:latin typeface="Cambria Math" panose="02040503050406030204" pitchFamily="18" charset="0"/>
                                                  <a:ea typeface="Cambria Math" panose="02040503050406030204" pitchFamily="18" charset="0"/>
                                                </a:rPr>
                                              </m:ctrlPr>
                                            </m:accPr>
                                            <m:e>
                                              <m:r>
                                                <a:rPr lang="nb-NO" b="0" i="1" smtClean="0">
                                                  <a:latin typeface="Cambria Math" panose="02040503050406030204" pitchFamily="18" charset="0"/>
                                                  <a:ea typeface="Cambria Math" panose="02040503050406030204" pitchFamily="18" charset="0"/>
                                                </a:rPr>
                                                <m:t>𝑥</m:t>
                                              </m:r>
                                            </m:e>
                                          </m:acc>
                                        </m:e>
                                      </m:d>
                                    </m:e>
                                    <m:sup>
                                      <m:r>
                                        <a:rPr lang="nb-NO" b="0" i="1" smtClean="0">
                                          <a:latin typeface="Cambria Math" panose="02040503050406030204" pitchFamily="18" charset="0"/>
                                        </a:rPr>
                                        <m:t>2</m:t>
                                      </m:r>
                                    </m:sup>
                                  </m:sSup>
                                </m:e>
                              </m:nary>
                            </m:num>
                            <m:den>
                              <m:r>
                                <a:rPr lang="nb-NO" b="0" i="1" smtClean="0">
                                  <a:latin typeface="Cambria Math" panose="02040503050406030204" pitchFamily="18" charset="0"/>
                                </a:rPr>
                                <m:t>𝑁</m:t>
                              </m:r>
                            </m:den>
                          </m:f>
                        </m:e>
                      </m:rad>
                    </m:oMath>
                  </m:oMathPara>
                </a14:m>
                <a:endParaRPr lang="nb-NO" dirty="0"/>
              </a:p>
            </p:txBody>
          </p:sp>
        </mc:Choice>
        <mc:Fallback xmlns="">
          <p:sp>
            <p:nvSpPr>
              <p:cNvPr id="7" name="TextBox 6"/>
              <p:cNvSpPr txBox="1">
                <a:spLocks noRot="1" noChangeAspect="1" noMove="1" noResize="1" noEditPoints="1" noAdjustHandles="1" noChangeArrowheads="1" noChangeShapeType="1" noTextEdit="1"/>
              </p:cNvSpPr>
              <p:nvPr/>
            </p:nvSpPr>
            <p:spPr>
              <a:xfrm>
                <a:off x="1464133" y="5485757"/>
                <a:ext cx="1727844" cy="818366"/>
              </a:xfrm>
              <a:prstGeom prst="rect">
                <a:avLst/>
              </a:prstGeom>
              <a:blipFill>
                <a:blip r:embed="rId5"/>
                <a:stretch>
                  <a:fillRect b="-746"/>
                </a:stretch>
              </a:blipFill>
            </p:spPr>
            <p:txBody>
              <a:bodyPr/>
              <a:lstStyle/>
              <a:p>
                <a:r>
                  <a:rPr lang="nb-NO">
                    <a:noFill/>
                  </a:rPr>
                  <a:t> </a:t>
                </a:r>
              </a:p>
            </p:txBody>
          </p:sp>
        </mc:Fallback>
      </mc:AlternateContent>
      <p:sp>
        <p:nvSpPr>
          <p:cNvPr id="8" name="Rectangle 7"/>
          <p:cNvSpPr/>
          <p:nvPr/>
        </p:nvSpPr>
        <p:spPr>
          <a:xfrm>
            <a:off x="482866" y="1087073"/>
            <a:ext cx="10580485" cy="523220"/>
          </a:xfrm>
          <a:prstGeom prst="rect">
            <a:avLst/>
          </a:prstGeom>
        </p:spPr>
        <p:txBody>
          <a:bodyPr wrap="square">
            <a:spAutoFit/>
          </a:bodyPr>
          <a:lstStyle/>
          <a:p>
            <a:pPr marL="542925" indent="-542925">
              <a:buClr>
                <a:srgbClr val="1F7F79"/>
              </a:buClr>
              <a:buFont typeface="Arial" panose="020B0604020202020204" pitchFamily="34" charset="0"/>
              <a:buChar char="•"/>
            </a:pPr>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Let’s review some (not necessarily spatial) statistics</a:t>
            </a:r>
            <a:endParaRPr lang="en-GB" altLang="nb-NO" sz="2400" b="1"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969554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82866" y="1087073"/>
            <a:ext cx="10580485" cy="523220"/>
          </a:xfrm>
          <a:prstGeom prst="rect">
            <a:avLst/>
          </a:prstGeom>
        </p:spPr>
        <p:txBody>
          <a:bodyPr wrap="square">
            <a:spAutoFit/>
          </a:bodyPr>
          <a:lstStyle/>
          <a:p>
            <a:pPr marL="542925" indent="-542925">
              <a:buClr>
                <a:srgbClr val="1F7F79"/>
              </a:buClr>
              <a:buFont typeface="Arial" panose="020B0604020202020204" pitchFamily="34" charset="0"/>
              <a:buChar char="•"/>
            </a:pPr>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Let’s review some (not necessarily spatial) statistics</a:t>
            </a:r>
            <a:endParaRPr lang="en-GB" altLang="nb-NO" sz="2400" b="1"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3" name="Picture 2"/>
          <p:cNvPicPr>
            <a:picLocks noChangeAspect="1"/>
          </p:cNvPicPr>
          <p:nvPr/>
        </p:nvPicPr>
        <p:blipFill>
          <a:blip r:embed="rId3"/>
          <a:stretch>
            <a:fillRect/>
          </a:stretch>
        </p:blipFill>
        <p:spPr>
          <a:xfrm>
            <a:off x="1067624" y="1856514"/>
            <a:ext cx="5920029" cy="3608352"/>
          </a:xfrm>
          <a:prstGeom prst="rect">
            <a:avLst/>
          </a:prstGeom>
        </p:spPr>
      </p:pic>
      <p:pic>
        <p:nvPicPr>
          <p:cNvPr id="5" name="Picture 4"/>
          <p:cNvPicPr>
            <a:picLocks noChangeAspect="1"/>
          </p:cNvPicPr>
          <p:nvPr/>
        </p:nvPicPr>
        <p:blipFill>
          <a:blip r:embed="rId4"/>
          <a:stretch>
            <a:fillRect/>
          </a:stretch>
        </p:blipFill>
        <p:spPr>
          <a:xfrm>
            <a:off x="5949010" y="4687603"/>
            <a:ext cx="943107" cy="676369"/>
          </a:xfrm>
          <a:prstGeom prst="rect">
            <a:avLst/>
          </a:prstGeom>
        </p:spPr>
      </p:pic>
      <p:pic>
        <p:nvPicPr>
          <p:cNvPr id="9" name="Picture 8"/>
          <p:cNvPicPr>
            <a:picLocks noChangeAspect="1"/>
          </p:cNvPicPr>
          <p:nvPr/>
        </p:nvPicPr>
        <p:blipFill>
          <a:blip r:embed="rId5"/>
          <a:stretch>
            <a:fillRect/>
          </a:stretch>
        </p:blipFill>
        <p:spPr>
          <a:xfrm>
            <a:off x="6751990" y="2653406"/>
            <a:ext cx="5440010" cy="1787975"/>
          </a:xfrm>
          <a:prstGeom prst="rect">
            <a:avLst/>
          </a:prstGeom>
        </p:spPr>
      </p:pic>
      <p:sp>
        <p:nvSpPr>
          <p:cNvPr id="12" name="Rectangle 11"/>
          <p:cNvSpPr/>
          <p:nvPr/>
        </p:nvSpPr>
        <p:spPr>
          <a:xfrm>
            <a:off x="7163901" y="1716351"/>
            <a:ext cx="4616187" cy="830997"/>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Many of these statistics are readily accessible in ArcGIS</a:t>
            </a:r>
            <a:endParaRPr lang="nb-NO" sz="2400" dirty="0">
              <a:latin typeface="Yu Gothic UI" panose="020B0500000000000000" pitchFamily="34" charset="-128"/>
              <a:ea typeface="Yu Gothic UI" panose="020B0500000000000000" pitchFamily="34" charset="-128"/>
            </a:endParaRPr>
          </a:p>
        </p:txBody>
      </p:sp>
      <p:sp>
        <p:nvSpPr>
          <p:cNvPr id="15" name="Rectangle 14"/>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measures of variability</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786801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82866" y="1087073"/>
            <a:ext cx="10580485" cy="523220"/>
          </a:xfrm>
          <a:prstGeom prst="rect">
            <a:avLst/>
          </a:prstGeom>
        </p:spPr>
        <p:txBody>
          <a:bodyPr wrap="square">
            <a:spAutoFit/>
          </a:bodyPr>
          <a:lstStyle/>
          <a:p>
            <a:pPr marL="542925" indent="-542925">
              <a:buClr>
                <a:srgbClr val="1F7F79"/>
              </a:buClr>
              <a:buFont typeface="Arial" panose="020B0604020202020204" pitchFamily="34" charset="0"/>
              <a:buChar char="•"/>
            </a:pPr>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Let’s review some (not necessarily spatial) statistics</a:t>
            </a:r>
            <a:endParaRPr lang="en-GB" altLang="nb-NO" sz="2400" b="1"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3" name="Picture 2"/>
          <p:cNvPicPr>
            <a:picLocks noChangeAspect="1"/>
          </p:cNvPicPr>
          <p:nvPr/>
        </p:nvPicPr>
        <p:blipFill>
          <a:blip r:embed="rId3"/>
          <a:stretch>
            <a:fillRect/>
          </a:stretch>
        </p:blipFill>
        <p:spPr>
          <a:xfrm>
            <a:off x="1067624" y="1856514"/>
            <a:ext cx="5920029" cy="3608352"/>
          </a:xfrm>
          <a:prstGeom prst="rect">
            <a:avLst/>
          </a:prstGeom>
        </p:spPr>
      </p:pic>
      <p:pic>
        <p:nvPicPr>
          <p:cNvPr id="5" name="Picture 4"/>
          <p:cNvPicPr>
            <a:picLocks noChangeAspect="1"/>
          </p:cNvPicPr>
          <p:nvPr/>
        </p:nvPicPr>
        <p:blipFill>
          <a:blip r:embed="rId4"/>
          <a:stretch>
            <a:fillRect/>
          </a:stretch>
        </p:blipFill>
        <p:spPr>
          <a:xfrm>
            <a:off x="5949010" y="4687603"/>
            <a:ext cx="943107" cy="676369"/>
          </a:xfrm>
          <a:prstGeom prst="rect">
            <a:avLst/>
          </a:prstGeom>
        </p:spPr>
      </p:pic>
      <p:pic>
        <p:nvPicPr>
          <p:cNvPr id="9" name="Picture 8"/>
          <p:cNvPicPr>
            <a:picLocks noChangeAspect="1"/>
          </p:cNvPicPr>
          <p:nvPr/>
        </p:nvPicPr>
        <p:blipFill>
          <a:blip r:embed="rId5"/>
          <a:stretch>
            <a:fillRect/>
          </a:stretch>
        </p:blipFill>
        <p:spPr>
          <a:xfrm>
            <a:off x="6751990" y="2653406"/>
            <a:ext cx="5440010" cy="1787975"/>
          </a:xfrm>
          <a:prstGeom prst="rect">
            <a:avLst/>
          </a:prstGeom>
        </p:spPr>
      </p:pic>
      <p:sp>
        <p:nvSpPr>
          <p:cNvPr id="12" name="Rectangle 11"/>
          <p:cNvSpPr/>
          <p:nvPr/>
        </p:nvSpPr>
        <p:spPr>
          <a:xfrm>
            <a:off x="7163901" y="1716351"/>
            <a:ext cx="4616187" cy="830997"/>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Many of these statistics are readily accessible in ArcGIS</a:t>
            </a:r>
            <a:endParaRPr lang="nb-NO" sz="2400" dirty="0">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6"/>
          <a:stretch>
            <a:fillRect/>
          </a:stretch>
        </p:blipFill>
        <p:spPr>
          <a:xfrm>
            <a:off x="5513696" y="2650360"/>
            <a:ext cx="6678304" cy="3680535"/>
          </a:xfrm>
          <a:prstGeom prst="rect">
            <a:avLst/>
          </a:prstGeom>
        </p:spPr>
      </p:pic>
      <p:sp>
        <p:nvSpPr>
          <p:cNvPr id="13" name="Rectangle 12"/>
          <p:cNvSpPr/>
          <p:nvPr/>
        </p:nvSpPr>
        <p:spPr>
          <a:xfrm>
            <a:off x="218364" y="5869230"/>
            <a:ext cx="8742252" cy="461665"/>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…and if they are not, derive them Tool: </a:t>
            </a:r>
            <a:r>
              <a:rPr lang="nb-NO" sz="2400" i="1" dirty="0" err="1">
                <a:latin typeface="Yu Gothic UI" panose="020B0500000000000000" pitchFamily="34" charset="-128"/>
                <a:ea typeface="Yu Gothic UI" panose="020B0500000000000000" pitchFamily="34" charset="-128"/>
              </a:rPr>
              <a:t>Get</a:t>
            </a:r>
            <a:r>
              <a:rPr lang="nb-NO" sz="2400" i="1" dirty="0">
                <a:latin typeface="Yu Gothic UI" panose="020B0500000000000000" pitchFamily="34" charset="-128"/>
                <a:ea typeface="Yu Gothic UI" panose="020B0500000000000000" pitchFamily="34" charset="-128"/>
              </a:rPr>
              <a:t> Raster Properties</a:t>
            </a:r>
            <a:endParaRPr lang="nb-NO" sz="2400" dirty="0">
              <a:latin typeface="Yu Gothic UI" panose="020B0500000000000000" pitchFamily="34" charset="-128"/>
              <a:ea typeface="Yu Gothic UI" panose="020B0500000000000000" pitchFamily="34" charset="-128"/>
            </a:endParaRPr>
          </a:p>
        </p:txBody>
      </p:sp>
      <p:sp>
        <p:nvSpPr>
          <p:cNvPr id="10" name="Rectangle 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measures of variability</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117497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82866" y="1087073"/>
            <a:ext cx="10580485" cy="523220"/>
          </a:xfrm>
          <a:prstGeom prst="rect">
            <a:avLst/>
          </a:prstGeom>
        </p:spPr>
        <p:txBody>
          <a:bodyPr wrap="square">
            <a:spAutoFit/>
          </a:bodyPr>
          <a:lstStyle/>
          <a:p>
            <a:pPr marL="542925" indent="-542925">
              <a:buClr>
                <a:srgbClr val="1F7F79"/>
              </a:buClr>
              <a:buFont typeface="Arial" panose="020B0604020202020204" pitchFamily="34" charset="0"/>
              <a:buChar char="•"/>
            </a:pPr>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Let’s review some (not necessarily spatial) statistics</a:t>
            </a:r>
            <a:endParaRPr lang="en-GB" altLang="nb-NO" sz="2400"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9" name="Rectangle 8"/>
          <p:cNvSpPr/>
          <p:nvPr/>
        </p:nvSpPr>
        <p:spPr>
          <a:xfrm>
            <a:off x="1215862" y="2083411"/>
            <a:ext cx="10611881" cy="4293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1" name="Picture 10"/>
          <p:cNvPicPr>
            <a:picLocks noChangeAspect="1"/>
          </p:cNvPicPr>
          <p:nvPr/>
        </p:nvPicPr>
        <p:blipFill>
          <a:blip r:embed="rId3"/>
          <a:stretch>
            <a:fillRect/>
          </a:stretch>
        </p:blipFill>
        <p:spPr>
          <a:xfrm>
            <a:off x="1215862" y="2168446"/>
            <a:ext cx="8693703" cy="4194254"/>
          </a:xfrm>
          <a:prstGeom prst="rect">
            <a:avLst/>
          </a:prstGeom>
        </p:spPr>
      </p:pic>
      <p:sp>
        <p:nvSpPr>
          <p:cNvPr id="12" name="Rectangle 11"/>
          <p:cNvSpPr/>
          <p:nvPr/>
        </p:nvSpPr>
        <p:spPr>
          <a:xfrm>
            <a:off x="7179674" y="2193210"/>
            <a:ext cx="5607158" cy="1384995"/>
          </a:xfrm>
          <a:prstGeom prst="rect">
            <a:avLst/>
          </a:prstGeom>
        </p:spPr>
        <p:txBody>
          <a:bodyPr wrap="square">
            <a:spAutoFit/>
          </a:bodyPr>
          <a:lstStyle/>
          <a:p>
            <a:r>
              <a:rPr lang="en-US" sz="2800" dirty="0">
                <a:latin typeface="Yu Gothic UI" panose="020B0500000000000000" pitchFamily="34" charset="-128"/>
                <a:ea typeface="Yu Gothic UI" panose="020B0500000000000000" pitchFamily="34" charset="-128"/>
              </a:rPr>
              <a:t>Normal distribution </a:t>
            </a:r>
            <a:endParaRPr lang="nb-NO" altLang="nb-NO" sz="2800" dirty="0">
              <a:solidFill>
                <a:prstClr val="black"/>
              </a:solidFill>
              <a:latin typeface="Yu Gothic UI" panose="020B0500000000000000" pitchFamily="34" charset="-128"/>
              <a:ea typeface="Yu Gothic UI" panose="020B0500000000000000" pitchFamily="34" charset="-128"/>
            </a:endParaRPr>
          </a:p>
          <a:p>
            <a:r>
              <a:rPr lang="el-GR" altLang="nb-NO" sz="2800" dirty="0">
                <a:solidFill>
                  <a:prstClr val="black"/>
                </a:solidFill>
                <a:latin typeface="Yu Gothic UI" panose="020B0500000000000000" pitchFamily="34" charset="-128"/>
                <a:ea typeface="Yu Gothic UI" panose="020B0500000000000000" pitchFamily="34" charset="-128"/>
              </a:rPr>
              <a:t>μ</a:t>
            </a:r>
            <a:r>
              <a:rPr lang="nb-NO" altLang="nb-NO" sz="2800" dirty="0">
                <a:solidFill>
                  <a:prstClr val="black"/>
                </a:solidFill>
                <a:latin typeface="Yu Gothic UI" panose="020B0500000000000000" pitchFamily="34" charset="-128"/>
                <a:ea typeface="Yu Gothic UI" panose="020B0500000000000000" pitchFamily="34" charset="-128"/>
              </a:rPr>
              <a:t> = </a:t>
            </a:r>
            <a:r>
              <a:rPr lang="nb-NO" altLang="nb-NO" sz="2800" dirty="0" err="1">
                <a:solidFill>
                  <a:prstClr val="black"/>
                </a:solidFill>
                <a:latin typeface="Yu Gothic UI" panose="020B0500000000000000" pitchFamily="34" charset="-128"/>
                <a:ea typeface="Yu Gothic UI" panose="020B0500000000000000" pitchFamily="34" charset="-128"/>
              </a:rPr>
              <a:t>mean</a:t>
            </a:r>
            <a:r>
              <a:rPr lang="nb-NO" altLang="nb-NO" sz="2800" dirty="0">
                <a:solidFill>
                  <a:prstClr val="black"/>
                </a:solidFill>
                <a:latin typeface="Yu Gothic UI" panose="020B0500000000000000" pitchFamily="34" charset="-128"/>
                <a:ea typeface="Yu Gothic UI" panose="020B0500000000000000" pitchFamily="34" charset="-128"/>
              </a:rPr>
              <a:t> = m</a:t>
            </a:r>
            <a:endParaRPr lang="nb-NO" sz="2800" dirty="0"/>
          </a:p>
          <a:p>
            <a:r>
              <a:rPr lang="el-GR" altLang="nb-NO" sz="2800" dirty="0">
                <a:solidFill>
                  <a:prstClr val="black"/>
                </a:solidFill>
                <a:latin typeface="Yu Gothic UI" panose="020B0500000000000000" pitchFamily="34" charset="-128"/>
                <a:ea typeface="Yu Gothic UI" panose="020B0500000000000000" pitchFamily="34" charset="-128"/>
              </a:rPr>
              <a:t>σ</a:t>
            </a:r>
            <a:r>
              <a:rPr lang="nb-NO" altLang="nb-NO" sz="2800" dirty="0">
                <a:solidFill>
                  <a:prstClr val="black"/>
                </a:solidFill>
                <a:latin typeface="Yu Gothic UI" panose="020B0500000000000000" pitchFamily="34" charset="-128"/>
                <a:ea typeface="Yu Gothic UI" panose="020B0500000000000000" pitchFamily="34" charset="-128"/>
              </a:rPr>
              <a:t> = standard </a:t>
            </a:r>
            <a:r>
              <a:rPr lang="nb-NO" altLang="nb-NO" sz="2800" dirty="0" err="1">
                <a:solidFill>
                  <a:prstClr val="black"/>
                </a:solidFill>
                <a:latin typeface="Yu Gothic UI" panose="020B0500000000000000" pitchFamily="34" charset="-128"/>
                <a:ea typeface="Yu Gothic UI" panose="020B0500000000000000" pitchFamily="34" charset="-128"/>
              </a:rPr>
              <a:t>deviation</a:t>
            </a:r>
            <a:r>
              <a:rPr lang="nb-NO" altLang="nb-NO" sz="2800" dirty="0">
                <a:solidFill>
                  <a:prstClr val="black"/>
                </a:solidFill>
                <a:latin typeface="Yu Gothic UI" panose="020B0500000000000000" pitchFamily="34" charset="-128"/>
                <a:ea typeface="Yu Gothic UI" panose="020B0500000000000000" pitchFamily="34" charset="-128"/>
              </a:rPr>
              <a:t> = SD</a:t>
            </a:r>
          </a:p>
        </p:txBody>
      </p:sp>
      <p:sp>
        <p:nvSpPr>
          <p:cNvPr id="13" name="Rectangle 1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measures of variability</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313342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3"/>
          <p:cNvSpPr txBox="1">
            <a:spLocks noChangeArrowheads="1"/>
          </p:cNvSpPr>
          <p:nvPr/>
        </p:nvSpPr>
        <p:spPr>
          <a:xfrm>
            <a:off x="482866" y="1454430"/>
            <a:ext cx="5651234" cy="51241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1F7F79"/>
              </a:buClr>
              <a:buNone/>
            </a:pP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a:p>
            <a:pPr marL="0" indent="0">
              <a:buClr>
                <a:srgbClr val="1F7F79"/>
              </a:buClr>
              <a:buNone/>
            </a:pPr>
            <a:endParaRPr lang="en-GB" altLang="nb-NO" sz="1100" b="1"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r>
              <a:rPr lang="en-US" altLang="nb-NO" sz="2800" u="sng" dirty="0">
                <a:solidFill>
                  <a:prstClr val="black"/>
                </a:solidFill>
                <a:latin typeface="Yu Gothic UI" panose="020B0500000000000000" pitchFamily="34" charset="-128"/>
                <a:ea typeface="Yu Gothic UI" panose="020B0500000000000000" pitchFamily="34" charset="-128"/>
              </a:rPr>
              <a:t>Variance</a:t>
            </a:r>
            <a:r>
              <a:rPr lang="en-US" altLang="nb-NO" sz="2800" dirty="0">
                <a:solidFill>
                  <a:prstClr val="black"/>
                </a:solidFill>
                <a:latin typeface="Yu Gothic UI" panose="020B0500000000000000" pitchFamily="34" charset="-128"/>
                <a:ea typeface="Yu Gothic UI" panose="020B0500000000000000" pitchFamily="34" charset="-128"/>
              </a:rPr>
              <a:t> is the expectation </a:t>
            </a:r>
            <a:r>
              <a:rPr lang="nb-NO" sz="2800" dirty="0"/>
              <a:t>E[x] </a:t>
            </a:r>
            <a:r>
              <a:rPr lang="en-US" altLang="nb-NO" sz="2800" dirty="0">
                <a:solidFill>
                  <a:prstClr val="black"/>
                </a:solidFill>
                <a:latin typeface="Yu Gothic UI" panose="020B0500000000000000" pitchFamily="34" charset="-128"/>
                <a:ea typeface="Yu Gothic UI" panose="020B0500000000000000" pitchFamily="34" charset="-128"/>
              </a:rPr>
              <a:t>of the squared deviation of a random variable x from its mean (m)</a:t>
            </a: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The variance is the square of the standard deviation</a:t>
            </a: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542925" lvl="1" indent="0">
              <a:lnSpc>
                <a:spcPct val="100000"/>
              </a:lnSpc>
              <a:spcBef>
                <a:spcPts val="0"/>
              </a:spcBef>
              <a:buNone/>
            </a:pPr>
            <a:r>
              <a:rPr lang="en-US" altLang="nb-NO" sz="3200" b="1" dirty="0" err="1">
                <a:solidFill>
                  <a:prstClr val="black"/>
                </a:solidFill>
                <a:latin typeface="Yu Gothic UI" panose="020B0500000000000000" pitchFamily="34" charset="-128"/>
                <a:ea typeface="Yu Gothic UI" panose="020B0500000000000000" pitchFamily="34" charset="-128"/>
              </a:rPr>
              <a:t>Var</a:t>
            </a:r>
            <a:r>
              <a:rPr lang="en-US" altLang="nb-NO" sz="3200" b="1" dirty="0">
                <a:solidFill>
                  <a:prstClr val="black"/>
                </a:solidFill>
                <a:latin typeface="Yu Gothic UI" panose="020B0500000000000000" pitchFamily="34" charset="-128"/>
                <a:ea typeface="Yu Gothic UI" panose="020B0500000000000000" pitchFamily="34" charset="-128"/>
              </a:rPr>
              <a:t>(x) = </a:t>
            </a:r>
            <a:r>
              <a:rPr lang="el-GR" altLang="nb-NO" sz="3200" b="1" dirty="0">
                <a:solidFill>
                  <a:prstClr val="black"/>
                </a:solidFill>
                <a:latin typeface="Yu Gothic UI" panose="020B0500000000000000" pitchFamily="34" charset="-128"/>
                <a:ea typeface="Yu Gothic UI" panose="020B0500000000000000" pitchFamily="34" charset="-128"/>
              </a:rPr>
              <a:t>σ</a:t>
            </a:r>
            <a:r>
              <a:rPr lang="en-US" altLang="nb-NO" sz="3200" b="1" baseline="30000" dirty="0">
                <a:solidFill>
                  <a:prstClr val="black"/>
                </a:solidFill>
                <a:latin typeface="Yu Gothic UI" panose="020B0500000000000000" pitchFamily="34" charset="-128"/>
                <a:ea typeface="Yu Gothic UI" panose="020B0500000000000000" pitchFamily="34" charset="-128"/>
              </a:rPr>
              <a:t>2</a:t>
            </a:r>
            <a:r>
              <a:rPr lang="en-US" altLang="nb-NO" sz="3200" b="1" dirty="0">
                <a:solidFill>
                  <a:prstClr val="black"/>
                </a:solidFill>
                <a:latin typeface="Yu Gothic UI" panose="020B0500000000000000" pitchFamily="34" charset="-128"/>
                <a:ea typeface="Yu Gothic UI" panose="020B0500000000000000" pitchFamily="34" charset="-128"/>
              </a:rPr>
              <a:t> = E[(x - </a:t>
            </a:r>
            <a:r>
              <a:rPr lang="nb-NO" altLang="nb-NO" sz="3200" b="1" dirty="0">
                <a:solidFill>
                  <a:prstClr val="black"/>
                </a:solidFill>
                <a:latin typeface="Yu Gothic UI" panose="020B0500000000000000" pitchFamily="34" charset="-128"/>
                <a:ea typeface="Yu Gothic UI" panose="020B0500000000000000" pitchFamily="34" charset="-128"/>
              </a:rPr>
              <a:t>m</a:t>
            </a:r>
            <a:r>
              <a:rPr lang="en-US" altLang="nb-NO" sz="3200" b="1" dirty="0">
                <a:solidFill>
                  <a:prstClr val="black"/>
                </a:solidFill>
                <a:latin typeface="Yu Gothic UI" panose="020B0500000000000000" pitchFamily="34" charset="-128"/>
                <a:ea typeface="Yu Gothic UI" panose="020B0500000000000000" pitchFamily="34" charset="-128"/>
              </a:rPr>
              <a:t>)</a:t>
            </a:r>
            <a:r>
              <a:rPr lang="en-US" altLang="nb-NO" sz="3200" b="1" baseline="30000" dirty="0">
                <a:solidFill>
                  <a:prstClr val="black"/>
                </a:solidFill>
                <a:latin typeface="Yu Gothic UI" panose="020B0500000000000000" pitchFamily="34" charset="-128"/>
                <a:ea typeface="Yu Gothic UI" panose="020B0500000000000000" pitchFamily="34" charset="-128"/>
              </a:rPr>
              <a:t>2</a:t>
            </a:r>
            <a:r>
              <a:rPr lang="en-US" altLang="nb-NO" sz="3200" b="1" dirty="0">
                <a:solidFill>
                  <a:prstClr val="black"/>
                </a:solidFill>
                <a:latin typeface="Yu Gothic UI" panose="020B0500000000000000" pitchFamily="34" charset="-128"/>
                <a:ea typeface="Yu Gothic UI" panose="020B0500000000000000" pitchFamily="34" charset="-128"/>
              </a:rPr>
              <a: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16" y="1850419"/>
            <a:ext cx="5397500" cy="3994150"/>
          </a:xfrm>
          <a:prstGeom prst="rect">
            <a:avLst/>
          </a:prstGeom>
        </p:spPr>
      </p:pic>
      <p:sp>
        <p:nvSpPr>
          <p:cNvPr id="13" name="Rectangle 12"/>
          <p:cNvSpPr/>
          <p:nvPr/>
        </p:nvSpPr>
        <p:spPr>
          <a:xfrm>
            <a:off x="6134100" y="5721171"/>
            <a:ext cx="5283216" cy="707886"/>
          </a:xfrm>
          <a:prstGeom prst="rect">
            <a:avLst/>
          </a:prstGeom>
        </p:spPr>
        <p:txBody>
          <a:bodyPr wrap="square">
            <a:spAutoFit/>
          </a:bodyPr>
          <a:lstStyle/>
          <a:p>
            <a:pPr algn="ctr"/>
            <a:r>
              <a:rPr lang="en-US" sz="2000" dirty="0">
                <a:solidFill>
                  <a:schemeClr val="tx1">
                    <a:lumMod val="50000"/>
                    <a:lumOff val="50000"/>
                  </a:schemeClr>
                </a:solidFill>
                <a:latin typeface="Yu Gothic UI" panose="020B0500000000000000" pitchFamily="34" charset="-128"/>
                <a:ea typeface="Yu Gothic UI" panose="020B0500000000000000" pitchFamily="34" charset="-128"/>
              </a:rPr>
              <a:t>Histogram of two populations with the same mean but different variances. </a:t>
            </a:r>
            <a:endParaRPr lang="nb-NO" sz="2000"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14" name="Rectangle 13"/>
          <p:cNvSpPr/>
          <p:nvPr/>
        </p:nvSpPr>
        <p:spPr>
          <a:xfrm>
            <a:off x="9004300" y="2785841"/>
            <a:ext cx="3187700" cy="1938992"/>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tx1">
                    <a:lumMod val="50000"/>
                    <a:lumOff val="50000"/>
                  </a:schemeClr>
                </a:solidFill>
                <a:latin typeface="Yu Gothic UI" panose="020B0500000000000000" pitchFamily="34" charset="-128"/>
                <a:ea typeface="Yu Gothic UI" panose="020B0500000000000000" pitchFamily="34" charset="-128"/>
              </a:rPr>
              <a:t>The red population has mean 100 and variance 100 (SD=10)</a:t>
            </a:r>
          </a:p>
          <a:p>
            <a:pPr marL="342900" indent="-342900">
              <a:buFont typeface="Arial" panose="020B0604020202020204" pitchFamily="34" charset="0"/>
              <a:buChar char="•"/>
            </a:pPr>
            <a:r>
              <a:rPr lang="en-US" sz="2000" dirty="0">
                <a:solidFill>
                  <a:schemeClr val="tx1">
                    <a:lumMod val="50000"/>
                    <a:lumOff val="50000"/>
                  </a:schemeClr>
                </a:solidFill>
                <a:latin typeface="Yu Gothic UI" panose="020B0500000000000000" pitchFamily="34" charset="-128"/>
                <a:ea typeface="Yu Gothic UI" panose="020B0500000000000000" pitchFamily="34" charset="-128"/>
              </a:rPr>
              <a:t>the blue population has mean 100 and variance 2500 (SD=50)</a:t>
            </a:r>
            <a:endParaRPr lang="nb-NO" sz="2000"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10" name="Rectangle 3"/>
          <p:cNvSpPr txBox="1">
            <a:spLocks noChangeArrowheads="1"/>
          </p:cNvSpPr>
          <p:nvPr/>
        </p:nvSpPr>
        <p:spPr>
          <a:xfrm>
            <a:off x="482866" y="1454431"/>
            <a:ext cx="11505934" cy="6289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Definition of </a:t>
            </a: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variance</a:t>
            </a:r>
            <a:endParaRPr lang="en-GB" altLang="nb-NO" sz="1600" b="1"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296813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1"/>
            <a:ext cx="11709134" cy="5808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Ordinary kriging interpolation (4 steps)</a:t>
            </a:r>
            <a:endParaRPr lang="en-US" altLang="nb-NO" sz="2800" dirty="0">
              <a:solidFill>
                <a:prstClr val="black"/>
              </a:solidFill>
              <a:latin typeface="Yu Gothic UI" panose="020B0500000000000000" pitchFamily="34" charset="-128"/>
              <a:ea typeface="Yu Gothic UI" panose="020B0500000000000000" pitchFamily="34" charset="-128"/>
            </a:endParaRPr>
          </a:p>
          <a:p>
            <a:pPr marL="1057275" lvl="1" indent="-514350">
              <a:lnSpc>
                <a:spcPct val="100000"/>
              </a:lnSpc>
              <a:spcBef>
                <a:spcPts val="0"/>
              </a:spcBef>
              <a:buFont typeface="+mj-lt"/>
              <a:buAutoNum type="arabicPeriod"/>
            </a:pPr>
            <a:endParaRPr lang="en-US" altLang="nb-NO" sz="1100" dirty="0">
              <a:solidFill>
                <a:prstClr val="black"/>
              </a:solidFill>
              <a:latin typeface="Yu Gothic UI" panose="020B0500000000000000" pitchFamily="34" charset="-128"/>
              <a:ea typeface="Yu Gothic UI" panose="020B0500000000000000" pitchFamily="34" charset="-128"/>
            </a:endParaRPr>
          </a:p>
        </p:txBody>
      </p:sp>
      <p:sp>
        <p:nvSpPr>
          <p:cNvPr id="2" name="Rectangle 1"/>
          <p:cNvSpPr/>
          <p:nvPr/>
        </p:nvSpPr>
        <p:spPr>
          <a:xfrm>
            <a:off x="482866" y="2626780"/>
            <a:ext cx="11375923" cy="954107"/>
          </a:xfrm>
          <a:prstGeom prst="rect">
            <a:avLst/>
          </a:prstGeom>
        </p:spPr>
        <p:txBody>
          <a:bodyPr wrap="square">
            <a:spAutoFit/>
          </a:bodyPr>
          <a:lstStyle/>
          <a:p>
            <a:pPr marL="542925" lvl="1">
              <a:lnSpc>
                <a:spcPct val="100000"/>
              </a:lnSpc>
              <a:spcBef>
                <a:spcPts val="0"/>
              </a:spcBef>
            </a:pPr>
            <a:r>
              <a:rPr lang="en-US" altLang="nb-NO" sz="2800" dirty="0">
                <a:solidFill>
                  <a:prstClr val="black"/>
                </a:solidFill>
                <a:latin typeface="Yu Gothic UI" panose="020B0500000000000000" pitchFamily="34" charset="-128"/>
                <a:ea typeface="Yu Gothic UI" panose="020B0500000000000000" pitchFamily="34" charset="-128"/>
              </a:rPr>
              <a:t>2. Computing the experimental variogram, </a:t>
            </a:r>
            <a:r>
              <a:rPr lang="en-GB" altLang="nb-NO" sz="2800" dirty="0">
                <a:latin typeface="Yu Gothic UI" panose="020B0500000000000000" pitchFamily="34" charset="-128"/>
                <a:ea typeface="Yu Gothic UI" panose="020B0500000000000000" pitchFamily="34" charset="-128"/>
                <a:sym typeface="Symbol" panose="05050102010706020507" pitchFamily="18" charset="2"/>
              </a:rPr>
              <a:t></a:t>
            </a:r>
            <a:r>
              <a:rPr lang="en-US" altLang="nb-NO" sz="2800" dirty="0">
                <a:solidFill>
                  <a:prstClr val="black"/>
                </a:solidFill>
                <a:latin typeface="Yu Gothic UI" panose="020B0500000000000000" pitchFamily="34" charset="-128"/>
                <a:ea typeface="Yu Gothic UI" panose="020B0500000000000000" pitchFamily="34" charset="-128"/>
              </a:rPr>
              <a:t>, which is a measure of spatial autocorrelation.</a:t>
            </a:r>
            <a:endParaRPr lang="pt-BR" altLang="nb-NO" sz="2800" dirty="0">
              <a:solidFill>
                <a:prstClr val="black"/>
              </a:solidFill>
              <a:latin typeface="Yu Gothic UI" panose="020B0500000000000000" pitchFamily="34" charset="-128"/>
              <a:ea typeface="Yu Gothic UI" panose="020B0500000000000000" pitchFamily="34" charset="-128"/>
            </a:endParaRPr>
          </a:p>
        </p:txBody>
      </p:sp>
      <p:sp>
        <p:nvSpPr>
          <p:cNvPr id="5" name="Rectangle 4"/>
          <p:cNvSpPr/>
          <p:nvPr/>
        </p:nvSpPr>
        <p:spPr>
          <a:xfrm>
            <a:off x="482865" y="3731995"/>
            <a:ext cx="11375923" cy="1384995"/>
          </a:xfrm>
          <a:prstGeom prst="rect">
            <a:avLst/>
          </a:prstGeom>
        </p:spPr>
        <p:txBody>
          <a:bodyPr wrap="square">
            <a:spAutoFit/>
          </a:bodyPr>
          <a:lstStyle/>
          <a:p>
            <a:pPr marL="542925" lvl="1">
              <a:lnSpc>
                <a:spcPct val="100000"/>
              </a:lnSpc>
              <a:spcBef>
                <a:spcPts val="0"/>
              </a:spcBef>
            </a:pPr>
            <a:r>
              <a:rPr lang="en-US" altLang="nb-NO" sz="2800" dirty="0">
                <a:solidFill>
                  <a:prstClr val="black"/>
                </a:solidFill>
                <a:latin typeface="Yu Gothic UI" panose="020B0500000000000000" pitchFamily="34" charset="-128"/>
                <a:ea typeface="Yu Gothic UI" panose="020B0500000000000000" pitchFamily="34" charset="-128"/>
              </a:rPr>
              <a:t>3. Defining an experimental variogram model that best characterizes the spatial autocorrelation in the data.</a:t>
            </a:r>
          </a:p>
          <a:p>
            <a:pPr marL="1514475" lvl="2" indent="-514350">
              <a:lnSpc>
                <a:spcPct val="100000"/>
              </a:lnSpc>
              <a:spcBef>
                <a:spcPts val="0"/>
              </a:spcBef>
              <a:buFont typeface="Arial" panose="020B0604020202020204"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Interpolating the surface using the experimental variogram.</a:t>
            </a:r>
          </a:p>
        </p:txBody>
      </p:sp>
      <p:sp>
        <p:nvSpPr>
          <p:cNvPr id="7" name="Rectangle 6"/>
          <p:cNvSpPr/>
          <p:nvPr/>
        </p:nvSpPr>
        <p:spPr>
          <a:xfrm>
            <a:off x="482864" y="5268099"/>
            <a:ext cx="11375923" cy="954107"/>
          </a:xfrm>
          <a:prstGeom prst="rect">
            <a:avLst/>
          </a:prstGeom>
        </p:spPr>
        <p:txBody>
          <a:bodyPr wrap="square">
            <a:spAutoFit/>
          </a:bodyPr>
          <a:lstStyle/>
          <a:p>
            <a:pPr marL="542925" lvl="1">
              <a:lnSpc>
                <a:spcPct val="100000"/>
              </a:lnSpc>
              <a:spcBef>
                <a:spcPts val="0"/>
              </a:spcBef>
            </a:pPr>
            <a:r>
              <a:rPr lang="en-US" altLang="nb-NO" sz="2800" dirty="0">
                <a:solidFill>
                  <a:prstClr val="black"/>
                </a:solidFill>
                <a:latin typeface="Yu Gothic UI" panose="020B0500000000000000" pitchFamily="34" charset="-128"/>
                <a:ea typeface="Yu Gothic UI" panose="020B0500000000000000" pitchFamily="34" charset="-128"/>
              </a:rPr>
              <a:t>4. Adding the </a:t>
            </a:r>
            <a:r>
              <a:rPr lang="en-US" altLang="nb-NO" sz="2800" dirty="0" err="1">
                <a:solidFill>
                  <a:prstClr val="black"/>
                </a:solidFill>
                <a:latin typeface="Yu Gothic UI" panose="020B0500000000000000" pitchFamily="34" charset="-128"/>
                <a:ea typeface="Yu Gothic UI" panose="020B0500000000000000" pitchFamily="34" charset="-128"/>
              </a:rPr>
              <a:t>kriged</a:t>
            </a:r>
            <a:r>
              <a:rPr lang="en-US" altLang="nb-NO" sz="2800" dirty="0">
                <a:solidFill>
                  <a:prstClr val="black"/>
                </a:solidFill>
                <a:latin typeface="Yu Gothic UI" panose="020B0500000000000000" pitchFamily="34" charset="-128"/>
                <a:ea typeface="Yu Gothic UI" panose="020B0500000000000000" pitchFamily="34" charset="-128"/>
              </a:rPr>
              <a:t> interpolated surface to the trend interpolated surface to produce the final output.</a:t>
            </a:r>
            <a:endParaRPr lang="pt-BR" altLang="nb-NO" sz="2800" dirty="0">
              <a:solidFill>
                <a:prstClr val="black"/>
              </a:solidFill>
              <a:latin typeface="Yu Gothic UI" panose="020B0500000000000000" pitchFamily="34" charset="-128"/>
              <a:ea typeface="Yu Gothic UI" panose="020B0500000000000000" pitchFamily="34" charset="-128"/>
            </a:endParaRPr>
          </a:p>
        </p:txBody>
      </p:sp>
      <p:sp>
        <p:nvSpPr>
          <p:cNvPr id="8" name="Rectangle 3"/>
          <p:cNvSpPr txBox="1">
            <a:spLocks noChangeArrowheads="1"/>
          </p:cNvSpPr>
          <p:nvPr/>
        </p:nvSpPr>
        <p:spPr>
          <a:xfrm>
            <a:off x="482864" y="1855461"/>
            <a:ext cx="11709134" cy="7390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57275" lvl="1" indent="-514350">
              <a:lnSpc>
                <a:spcPct val="100000"/>
              </a:lnSpc>
              <a:spcBef>
                <a:spcPts val="0"/>
              </a:spcBef>
              <a:buFont typeface="+mj-lt"/>
              <a:buAutoNum type="arabicPeriod"/>
            </a:pPr>
            <a:endParaRPr lang="en-US" altLang="nb-NO" sz="1100" dirty="0">
              <a:solidFill>
                <a:prstClr val="black"/>
              </a:solidFill>
              <a:latin typeface="Yu Gothic UI" panose="020B0500000000000000" pitchFamily="34" charset="-128"/>
              <a:ea typeface="Yu Gothic UI" panose="020B0500000000000000" pitchFamily="34" charset="-128"/>
            </a:endParaRPr>
          </a:p>
          <a:p>
            <a:pPr marL="542925" lvl="1" indent="0">
              <a:lnSpc>
                <a:spcPct val="100000"/>
              </a:lnSpc>
              <a:spcBef>
                <a:spcPts val="0"/>
              </a:spcBef>
              <a:buNone/>
            </a:pPr>
            <a:r>
              <a:rPr lang="en-US" altLang="nb-NO" sz="2800" dirty="0">
                <a:solidFill>
                  <a:prstClr val="black"/>
                </a:solidFill>
                <a:latin typeface="Yu Gothic UI" panose="020B0500000000000000" pitchFamily="34" charset="-128"/>
                <a:ea typeface="Yu Gothic UI" panose="020B0500000000000000" pitchFamily="34" charset="-128"/>
              </a:rPr>
              <a:t>1. Removing any spatial trend in the data (if present)</a:t>
            </a:r>
          </a:p>
          <a:p>
            <a:pPr marL="542925" lvl="1" indent="0">
              <a:lnSpc>
                <a:spcPct val="100000"/>
              </a:lnSpc>
              <a:spcBef>
                <a:spcPts val="0"/>
              </a:spcBef>
              <a:buNone/>
            </a:pPr>
            <a:endParaRPr lang="en-US" altLang="nb-NO" sz="1100" dirty="0">
              <a:solidFill>
                <a:prstClr val="black"/>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90992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69452" y="2189020"/>
            <a:ext cx="361610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369453" y="2318202"/>
            <a:ext cx="3526274" cy="2662267"/>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What is Geostatistics</a:t>
            </a:r>
          </a:p>
          <a:p>
            <a:endParaRPr lang="en-GB" sz="11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266700" indent="-266700">
              <a:buFont typeface="Arial" panose="020B0604020202020204" pitchFamily="34" charset="0"/>
              <a:buChar char="•"/>
            </a:pPr>
            <a:r>
              <a:rPr lang="en-GB" sz="32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Regionalized variable theory  </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4" name="Rounded Rectangle 23"/>
          <p:cNvSpPr/>
          <p:nvPr/>
        </p:nvSpPr>
        <p:spPr>
          <a:xfrm>
            <a:off x="4471637" y="2177046"/>
            <a:ext cx="3899477" cy="3494272"/>
          </a:xfrm>
          <a:prstGeom prst="roundRect">
            <a:avLst>
              <a:gd name="adj" fmla="val 8239"/>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5" name="Rectangle 24"/>
          <p:cNvSpPr/>
          <p:nvPr/>
        </p:nvSpPr>
        <p:spPr>
          <a:xfrm>
            <a:off x="4690030" y="2318202"/>
            <a:ext cx="3530357" cy="3585597"/>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Kriging </a:t>
            </a:r>
          </a:p>
          <a:p>
            <a:endParaRPr lang="en-US" sz="11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US" sz="32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Spatial variation</a:t>
            </a:r>
          </a:p>
          <a:p>
            <a:pPr marL="457200" indent="-457200">
              <a:buFont typeface="Arial" panose="020B0604020202020204" pitchFamily="34" charset="0"/>
              <a:buChar char="•"/>
            </a:pPr>
            <a:r>
              <a:rPr lang="en-US" sz="32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Semivariogram</a:t>
            </a:r>
          </a:p>
          <a:p>
            <a:pPr marL="457200" indent="-457200">
              <a:buFont typeface="Arial" panose="020B0604020202020204" pitchFamily="34" charset="0"/>
              <a:buChar char="•"/>
            </a:pPr>
            <a:r>
              <a:rPr lang="en-US" sz="32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Basic statistic concept</a:t>
            </a:r>
          </a:p>
          <a:p>
            <a:endParaRPr lang="en-US" sz="32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endPar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6" name="Rounded Rectangle 25"/>
          <p:cNvSpPr/>
          <p:nvPr/>
        </p:nvSpPr>
        <p:spPr>
          <a:xfrm>
            <a:off x="9014690" y="2183032"/>
            <a:ext cx="288318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7" name="Rectangle 26"/>
          <p:cNvSpPr/>
          <p:nvPr/>
        </p:nvSpPr>
        <p:spPr>
          <a:xfrm>
            <a:off x="9090017" y="2318202"/>
            <a:ext cx="2807859" cy="1508105"/>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Kriging in ArcGIS</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8" name="Oval 27"/>
          <p:cNvSpPr/>
          <p:nvPr/>
        </p:nvSpPr>
        <p:spPr>
          <a:xfrm>
            <a:off x="3451127"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9" name="Rectangle 28"/>
          <p:cNvSpPr/>
          <p:nvPr/>
        </p:nvSpPr>
        <p:spPr>
          <a:xfrm>
            <a:off x="3593263" y="1855283"/>
            <a:ext cx="516488" cy="830997"/>
          </a:xfrm>
          <a:prstGeom prst="rect">
            <a:avLst/>
          </a:prstGeom>
        </p:spPr>
        <p:txBody>
          <a:bodyPr wrap="squar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30" name="Oval 29"/>
          <p:cNvSpPr/>
          <p:nvPr/>
        </p:nvSpPr>
        <p:spPr>
          <a:xfrm>
            <a:off x="7894860" y="187024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1" name="Oval 30"/>
          <p:cNvSpPr/>
          <p:nvPr/>
        </p:nvSpPr>
        <p:spPr>
          <a:xfrm>
            <a:off x="11339280"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2" name="Rectangle 31"/>
          <p:cNvSpPr/>
          <p:nvPr/>
        </p:nvSpPr>
        <p:spPr>
          <a:xfrm>
            <a:off x="8060357" y="1856646"/>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33" name="Rectangle 32"/>
          <p:cNvSpPr/>
          <p:nvPr/>
        </p:nvSpPr>
        <p:spPr>
          <a:xfrm>
            <a:off x="11500023" y="1850047"/>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1"/>
              </a:solidFill>
              <a:latin typeface="Yu Gothic UI" panose="020B0500000000000000" pitchFamily="34" charset="-128"/>
              <a:ea typeface="Yu Gothic UI" panose="020B0500000000000000" pitchFamily="34" charset="-128"/>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16" name="Rectangle 15"/>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17" name="Rectangle 16"/>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Tree>
    <p:extLst>
      <p:ext uri="{BB962C8B-B14F-4D97-AF65-F5344CB8AC3E}">
        <p14:creationId xmlns:p14="http://schemas.microsoft.com/office/powerpoint/2010/main" val="227127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0"/>
            <a:ext cx="11709134" cy="50733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1. De-trend</a:t>
            </a: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u="sng" dirty="0">
                <a:solidFill>
                  <a:prstClr val="black"/>
                </a:solidFill>
                <a:latin typeface="Yu Gothic UI" panose="020B0500000000000000" pitchFamily="34" charset="-128"/>
                <a:ea typeface="Yu Gothic UI" panose="020B0500000000000000" pitchFamily="34" charset="-128"/>
              </a:rPr>
              <a:t>1</a:t>
            </a:r>
            <a:r>
              <a:rPr lang="en-US" altLang="nb-NO" sz="2800" u="sng" baseline="30000" dirty="0">
                <a:solidFill>
                  <a:prstClr val="black"/>
                </a:solidFill>
                <a:latin typeface="Yu Gothic UI" panose="020B0500000000000000" pitchFamily="34" charset="-128"/>
                <a:ea typeface="Yu Gothic UI" panose="020B0500000000000000" pitchFamily="34" charset="-128"/>
              </a:rPr>
              <a:t>st</a:t>
            </a:r>
            <a:r>
              <a:rPr lang="en-US" altLang="nb-NO" sz="2800" u="sng" dirty="0">
                <a:solidFill>
                  <a:prstClr val="black"/>
                </a:solidFill>
                <a:latin typeface="Yu Gothic UI" panose="020B0500000000000000" pitchFamily="34" charset="-128"/>
                <a:ea typeface="Yu Gothic UI" panose="020B0500000000000000" pitchFamily="34" charset="-128"/>
              </a:rPr>
              <a:t> assumption</a:t>
            </a:r>
            <a:r>
              <a:rPr lang="en-US" altLang="nb-NO" sz="2800" dirty="0">
                <a:solidFill>
                  <a:prstClr val="black"/>
                </a:solidFill>
                <a:latin typeface="Yu Gothic UI" panose="020B0500000000000000" pitchFamily="34" charset="-128"/>
                <a:ea typeface="Yu Gothic UI" panose="020B0500000000000000" pitchFamily="34" charset="-128"/>
              </a:rPr>
              <a:t>:</a:t>
            </a:r>
          </a:p>
          <a:p>
            <a:pPr marL="1350963" lvl="2" indent="-350838">
              <a:lnSpc>
                <a:spcPct val="100000"/>
              </a:lnSpc>
              <a:spcBef>
                <a:spcPts val="0"/>
              </a:spcBef>
              <a:buFont typeface="Segoe UI" panose="020B0502040204020203" pitchFamily="34" charset="0"/>
              <a:buChar char="–"/>
            </a:pPr>
            <a:r>
              <a:rPr lang="en-US" altLang="nb-NO" sz="2800" dirty="0">
                <a:solidFill>
                  <a:prstClr val="black"/>
                </a:solidFill>
                <a:latin typeface="Yu Gothic UI" panose="020B0500000000000000" pitchFamily="34" charset="-128"/>
                <a:ea typeface="Yu Gothic UI" panose="020B0500000000000000" pitchFamily="34" charset="-128"/>
              </a:rPr>
              <a:t>Mean and the variation in the entity being studied (all over the domain) is constant across the study area </a:t>
            </a:r>
          </a:p>
          <a:p>
            <a:pPr marL="1000125" lvl="2" indent="0">
              <a:lnSpc>
                <a:spcPct val="100000"/>
              </a:lnSpc>
              <a:spcBef>
                <a:spcPts val="0"/>
              </a:spcBef>
              <a:buNone/>
            </a:pPr>
            <a:r>
              <a:rPr lang="en-US" altLang="nb-NO" sz="28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 </a:t>
            </a:r>
            <a:r>
              <a:rPr lang="en-US" altLang="nb-NO" sz="2800" u="sng"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T</a:t>
            </a:r>
            <a:r>
              <a:rPr lang="en-US" altLang="nb-NO" sz="2800" u="sng" dirty="0">
                <a:solidFill>
                  <a:prstClr val="black"/>
                </a:solidFill>
                <a:latin typeface="Yu Gothic UI" panose="020B0500000000000000" pitchFamily="34" charset="-128"/>
                <a:ea typeface="Yu Gothic UI" panose="020B0500000000000000" pitchFamily="34" charset="-128"/>
              </a:rPr>
              <a:t>here should be no global trend in the data </a:t>
            </a:r>
          </a:p>
          <a:p>
            <a:pPr marL="1350963" lvl="2"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p:txBody>
      </p:sp>
      <p:sp>
        <p:nvSpPr>
          <p:cNvPr id="2" name="Rectangle 1"/>
          <p:cNvSpPr/>
          <p:nvPr/>
        </p:nvSpPr>
        <p:spPr>
          <a:xfrm>
            <a:off x="482866" y="4127528"/>
            <a:ext cx="10808433" cy="2108269"/>
          </a:xfrm>
          <a:prstGeom prst="rect">
            <a:avLst/>
          </a:prstGeom>
        </p:spPr>
        <p:txBody>
          <a:bodyPr wrap="square">
            <a:spAutoFit/>
          </a:bodyPr>
          <a:lstStyle/>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If the assumption is not met</a:t>
            </a:r>
          </a:p>
          <a:p>
            <a:pPr marL="1350963" lvl="2"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remove the trend from the data before proceeding with the kriging operations</a:t>
            </a:r>
          </a:p>
          <a:p>
            <a:pPr marL="1350963" lvl="2" indent="-350838">
              <a:lnSpc>
                <a:spcPct val="100000"/>
              </a:lnSpc>
              <a:spcBef>
                <a:spcPts val="0"/>
              </a:spcBef>
              <a:buFont typeface="Segoe UI" panose="020B0502040204020203" pitchFamily="34" charset="0"/>
              <a:buChar char="–"/>
            </a:pPr>
            <a:endParaRPr lang="pt-BR" altLang="nb-NO" sz="1100" dirty="0">
              <a:solidFill>
                <a:prstClr val="black"/>
              </a:solidFill>
              <a:latin typeface="Yu Gothic UI" panose="020B0500000000000000" pitchFamily="34" charset="-128"/>
              <a:ea typeface="Yu Gothic UI" panose="020B0500000000000000" pitchFamily="34" charset="-128"/>
            </a:endParaRPr>
          </a:p>
          <a:p>
            <a:pPr marL="533400" lvl="2" indent="0" defTabSz="1079500">
              <a:lnSpc>
                <a:spcPct val="100000"/>
              </a:lnSpc>
              <a:spcBef>
                <a:spcPts val="0"/>
              </a:spcBef>
              <a:buNone/>
            </a:pPr>
            <a:r>
              <a:rPr lang="pt-BR" altLang="nb-NO" sz="2400" dirty="0">
                <a:solidFill>
                  <a:prstClr val="black"/>
                </a:solidFill>
                <a:latin typeface="Yu Gothic UI" panose="020B0500000000000000" pitchFamily="34" charset="-128"/>
                <a:ea typeface="Yu Gothic UI" panose="020B0500000000000000" pitchFamily="34" charset="-128"/>
              </a:rPr>
              <a:t>Note: </a:t>
            </a:r>
            <a:r>
              <a:rPr lang="en-US" altLang="nb-NO" sz="2400" dirty="0">
                <a:solidFill>
                  <a:prstClr val="black"/>
                </a:solidFill>
                <a:latin typeface="Yu Gothic UI" panose="020B0500000000000000" pitchFamily="34" charset="-128"/>
                <a:ea typeface="Yu Gothic UI" panose="020B0500000000000000" pitchFamily="34" charset="-128"/>
              </a:rPr>
              <a:t>the modeled trend will be added to the </a:t>
            </a:r>
            <a:r>
              <a:rPr lang="en-US" altLang="nb-NO" sz="2400" dirty="0" err="1">
                <a:solidFill>
                  <a:prstClr val="black"/>
                </a:solidFill>
                <a:latin typeface="Yu Gothic UI" panose="020B0500000000000000" pitchFamily="34" charset="-128"/>
                <a:ea typeface="Yu Gothic UI" panose="020B0500000000000000" pitchFamily="34" charset="-128"/>
              </a:rPr>
              <a:t>kriged</a:t>
            </a:r>
            <a:r>
              <a:rPr lang="en-US" altLang="nb-NO" sz="2400" dirty="0">
                <a:solidFill>
                  <a:prstClr val="black"/>
                </a:solidFill>
                <a:latin typeface="Yu Gothic UI" panose="020B0500000000000000" pitchFamily="34" charset="-128"/>
                <a:ea typeface="Yu Gothic UI" panose="020B0500000000000000" pitchFamily="34" charset="-128"/>
              </a:rPr>
              <a:t> interpolated surface at the end of the workflow.</a:t>
            </a:r>
          </a:p>
        </p:txBody>
      </p:sp>
    </p:spTree>
    <p:extLst>
      <p:ext uri="{BB962C8B-B14F-4D97-AF65-F5344CB8AC3E}">
        <p14:creationId xmlns:p14="http://schemas.microsoft.com/office/powerpoint/2010/main" val="420977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9451" y="2014615"/>
            <a:ext cx="11822549" cy="4246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0"/>
            <a:ext cx="11709134" cy="50733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2. </a:t>
            </a:r>
            <a:r>
              <a:rPr lang="en-US" altLang="nb-NO" sz="3200" b="1" dirty="0">
                <a:solidFill>
                  <a:srgbClr val="FF0000"/>
                </a:solidFill>
                <a:latin typeface="Yu Gothic UI" panose="020B0500000000000000" pitchFamily="34" charset="-128"/>
                <a:ea typeface="Yu Gothic UI" panose="020B0500000000000000" pitchFamily="34" charset="-128"/>
              </a:rPr>
              <a:t>Experimental </a:t>
            </a:r>
            <a:r>
              <a:rPr lang="en-US" altLang="nb-NO" sz="3200" b="1" dirty="0" err="1">
                <a:solidFill>
                  <a:srgbClr val="FF0000"/>
                </a:solidFill>
                <a:latin typeface="Yu Gothic UI" panose="020B0500000000000000" pitchFamily="34" charset="-128"/>
                <a:ea typeface="Yu Gothic UI" panose="020B0500000000000000" pitchFamily="34" charset="-128"/>
              </a:rPr>
              <a:t>variogram</a:t>
            </a:r>
            <a:r>
              <a:rPr lang="en-US" altLang="nb-NO" sz="3200" b="1" dirty="0">
                <a:solidFill>
                  <a:srgbClr val="FF0000"/>
                </a:solidFill>
                <a:latin typeface="Yu Gothic UI" panose="020B0500000000000000" pitchFamily="34" charset="-128"/>
                <a:ea typeface="Yu Gothic UI" panose="020B0500000000000000" pitchFamily="34" charset="-128"/>
              </a:rPr>
              <a:t> </a:t>
            </a:r>
            <a:r>
              <a:rPr lang="en-GB" altLang="nb-NO" sz="3200" b="1" dirty="0">
                <a:solidFill>
                  <a:srgbClr val="FF0000"/>
                </a:solidFill>
                <a:latin typeface="Yu Gothic UI" panose="020B0500000000000000" pitchFamily="34" charset="-128"/>
                <a:ea typeface="Yu Gothic UI" panose="020B0500000000000000" pitchFamily="34" charset="-128"/>
                <a:sym typeface="Wingdings" panose="05000000000000000000" pitchFamily="2" charset="2"/>
              </a:rPr>
              <a:t> semivariance </a:t>
            </a:r>
            <a:r>
              <a:rPr lang="en-GB" altLang="nb-NO" sz="3200" b="1" dirty="0">
                <a:solidFill>
                  <a:srgbClr val="FF0000"/>
                </a:solidFill>
                <a:latin typeface="Yu Gothic UI" panose="020B0500000000000000" pitchFamily="34" charset="-128"/>
                <a:ea typeface="Yu Gothic UI" panose="020B0500000000000000" pitchFamily="34" charset="-128"/>
                <a:sym typeface="Symbol" panose="05050102010706020507" pitchFamily="18" charset="2"/>
              </a:rPr>
              <a:t></a:t>
            </a:r>
          </a:p>
          <a:p>
            <a:pPr marL="0" indent="0">
              <a:buClr>
                <a:srgbClr val="1F7F79"/>
              </a:buClr>
              <a:buNone/>
            </a:pPr>
            <a:r>
              <a:rPr lang="en-US" altLang="nb-NO" sz="1100" dirty="0">
                <a:solidFill>
                  <a:srgbClr val="FF0000"/>
                </a:solidFill>
                <a:latin typeface="Yu Gothic UI" panose="020B0500000000000000" pitchFamily="34" charset="-128"/>
                <a:ea typeface="Yu Gothic UI" panose="020B0500000000000000" pitchFamily="34" charset="-128"/>
              </a:rPr>
              <a:t> </a:t>
            </a:r>
          </a:p>
          <a:p>
            <a:pPr marL="542925" lvl="1" indent="0">
              <a:lnSpc>
                <a:spcPct val="100000"/>
              </a:lnSpc>
              <a:spcBef>
                <a:spcPts val="0"/>
              </a:spcBef>
              <a:buNone/>
            </a:pPr>
            <a:r>
              <a:rPr lang="en-US" altLang="nb-NO" sz="2800" dirty="0">
                <a:solidFill>
                  <a:prstClr val="black"/>
                </a:solidFill>
                <a:latin typeface="Yu Gothic UI" panose="020B0500000000000000" pitchFamily="34" charset="-128"/>
                <a:ea typeface="Yu Gothic UI" panose="020B0500000000000000" pitchFamily="34" charset="-128"/>
              </a:rPr>
              <a:t>Equation:</a:t>
            </a:r>
          </a:p>
        </p:txBody>
      </p:sp>
      <p:pic>
        <p:nvPicPr>
          <p:cNvPr id="2" name="Picture 1"/>
          <p:cNvPicPr>
            <a:picLocks noChangeAspect="1"/>
          </p:cNvPicPr>
          <p:nvPr/>
        </p:nvPicPr>
        <p:blipFill>
          <a:blip r:embed="rId3"/>
          <a:stretch>
            <a:fillRect/>
          </a:stretch>
        </p:blipFill>
        <p:spPr>
          <a:xfrm>
            <a:off x="983983" y="2839084"/>
            <a:ext cx="5735902" cy="1296406"/>
          </a:xfrm>
          <a:prstGeom prst="rect">
            <a:avLst/>
          </a:prstGeom>
        </p:spPr>
      </p:pic>
      <p:sp>
        <p:nvSpPr>
          <p:cNvPr id="3" name="Rectangle 2"/>
          <p:cNvSpPr/>
          <p:nvPr/>
        </p:nvSpPr>
        <p:spPr>
          <a:xfrm>
            <a:off x="369451" y="3961457"/>
            <a:ext cx="8858233" cy="2308324"/>
          </a:xfrm>
          <a:prstGeom prst="rect">
            <a:avLst/>
          </a:prstGeom>
        </p:spPr>
        <p:txBody>
          <a:bodyPr wrap="square">
            <a:spAutoFit/>
          </a:bodyPr>
          <a:lstStyle/>
          <a:p>
            <a:pPr marL="622300" lvl="2">
              <a:lnSpc>
                <a:spcPct val="100000"/>
              </a:lnSpc>
              <a:spcBef>
                <a:spcPts val="0"/>
              </a:spcBef>
              <a:buNone/>
            </a:pPr>
            <a:endParaRPr lang="en-US" altLang="nb-NO" sz="2400" dirty="0">
              <a:solidFill>
                <a:prstClr val="black"/>
              </a:solidFill>
              <a:latin typeface="Yu Gothic UI" panose="020B0500000000000000" pitchFamily="34" charset="-128"/>
              <a:ea typeface="Yu Gothic UI" panose="020B0500000000000000" pitchFamily="34" charset="-128"/>
            </a:endParaRPr>
          </a:p>
          <a:p>
            <a:pPr marL="622300" lvl="2">
              <a:lnSpc>
                <a:spcPct val="100000"/>
              </a:lnSpc>
              <a:spcBef>
                <a:spcPts val="0"/>
              </a:spcBef>
              <a:buNone/>
            </a:pPr>
            <a:r>
              <a:rPr lang="en-US" altLang="nb-NO" sz="2400" dirty="0">
                <a:solidFill>
                  <a:prstClr val="black"/>
                </a:solidFill>
                <a:latin typeface="Yu Gothic UI" panose="020B0500000000000000" pitchFamily="34" charset="-128"/>
                <a:ea typeface="Yu Gothic UI" panose="020B0500000000000000" pitchFamily="34" charset="-128"/>
              </a:rPr>
              <a:t>Where </a:t>
            </a:r>
          </a:p>
          <a:p>
            <a:pPr marL="1343025" lvl="2" indent="-342900">
              <a:lnSpc>
                <a:spcPct val="100000"/>
              </a:lnSpc>
              <a:spcBef>
                <a:spcPts val="0"/>
              </a:spcBef>
              <a:buFont typeface="Arial" panose="020B0604020202020204"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z = attribute value at a location </a:t>
            </a:r>
            <a:r>
              <a:rPr lang="en-US" altLang="nb-NO" sz="2400" dirty="0" err="1">
                <a:solidFill>
                  <a:prstClr val="black"/>
                </a:solidFill>
                <a:latin typeface="Yu Gothic UI" panose="020B0500000000000000" pitchFamily="34" charset="-128"/>
                <a:ea typeface="Yu Gothic UI" panose="020B0500000000000000" pitchFamily="34" charset="-128"/>
              </a:rPr>
              <a:t>x,y</a:t>
            </a:r>
            <a:endParaRPr lang="en-US" altLang="nb-NO" sz="2400" dirty="0">
              <a:solidFill>
                <a:prstClr val="black"/>
              </a:solidFill>
              <a:latin typeface="Yu Gothic UI" panose="020B0500000000000000" pitchFamily="34" charset="-128"/>
              <a:ea typeface="Yu Gothic UI" panose="020B0500000000000000" pitchFamily="34" charset="-128"/>
            </a:endParaRPr>
          </a:p>
          <a:p>
            <a:pPr marL="1343025" lvl="2" indent="-342900">
              <a:lnSpc>
                <a:spcPct val="100000"/>
              </a:lnSpc>
              <a:spcBef>
                <a:spcPts val="0"/>
              </a:spcBef>
              <a:buFont typeface="Arial" panose="020B0604020202020204" pitchFamily="34" charset="0"/>
              <a:buChar char="•"/>
            </a:pPr>
            <a:r>
              <a:rPr lang="en-US" altLang="nb-NO" sz="2400" i="1" dirty="0">
                <a:solidFill>
                  <a:prstClr val="black"/>
                </a:solidFill>
                <a:latin typeface="Yu Gothic UI" panose="020B0500000000000000" pitchFamily="34" charset="-128"/>
                <a:ea typeface="Yu Gothic UI" panose="020B0500000000000000" pitchFamily="34" charset="-128"/>
              </a:rPr>
              <a:t>h</a:t>
            </a:r>
            <a:r>
              <a:rPr lang="en-US" altLang="nb-NO" sz="2400" dirty="0">
                <a:solidFill>
                  <a:prstClr val="black"/>
                </a:solidFill>
                <a:latin typeface="Yu Gothic UI" panose="020B0500000000000000" pitchFamily="34" charset="-128"/>
                <a:ea typeface="Yu Gothic UI" panose="020B0500000000000000" pitchFamily="34" charset="-128"/>
              </a:rPr>
              <a:t> is the distance between ordered data</a:t>
            </a:r>
          </a:p>
          <a:p>
            <a:pPr marL="1343025" lvl="2" indent="-342900">
              <a:lnSpc>
                <a:spcPct val="100000"/>
              </a:lnSpc>
              <a:spcBef>
                <a:spcPts val="0"/>
              </a:spcBef>
              <a:buFont typeface="Arial" panose="020B0604020202020204" pitchFamily="34" charset="0"/>
              <a:buChar char="•"/>
            </a:pPr>
            <a:r>
              <a:rPr lang="nb-NO" sz="2400" i="1" dirty="0">
                <a:latin typeface="Yu Gothic UI" panose="020B0500000000000000" pitchFamily="34" charset="-128"/>
                <a:ea typeface="Yu Gothic UI" panose="020B0500000000000000" pitchFamily="34" charset="-128"/>
              </a:rPr>
              <a:t>n(h</a:t>
            </a:r>
            <a:r>
              <a:rPr lang="nb-NO" sz="2400" dirty="0">
                <a:latin typeface="Yu Gothic UI" panose="020B0500000000000000" pitchFamily="34" charset="-128"/>
                <a:ea typeface="Yu Gothic UI" panose="020B0500000000000000" pitchFamily="34" charset="-128"/>
              </a:rPr>
              <a:t>) is </a:t>
            </a:r>
            <a:r>
              <a:rPr lang="nb-NO" sz="2400" dirty="0" err="1">
                <a:latin typeface="Yu Gothic UI" panose="020B0500000000000000" pitchFamily="34" charset="-128"/>
                <a:ea typeface="Yu Gothic UI" panose="020B0500000000000000" pitchFamily="34" charset="-128"/>
              </a:rPr>
              <a:t>the</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number</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of</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paired</a:t>
            </a:r>
            <a:r>
              <a:rPr lang="nb-NO" sz="2400" dirty="0">
                <a:latin typeface="Yu Gothic UI" panose="020B0500000000000000" pitchFamily="34" charset="-128"/>
                <a:ea typeface="Yu Gothic UI" panose="020B0500000000000000" pitchFamily="34" charset="-128"/>
              </a:rPr>
              <a:t> data at a </a:t>
            </a:r>
            <a:r>
              <a:rPr lang="nb-NO" sz="2400" dirty="0" err="1">
                <a:latin typeface="Yu Gothic UI" panose="020B0500000000000000" pitchFamily="34" charset="-128"/>
                <a:ea typeface="Yu Gothic UI" panose="020B0500000000000000" pitchFamily="34" charset="-128"/>
              </a:rPr>
              <a:t>distance</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of</a:t>
            </a:r>
            <a:r>
              <a:rPr lang="nb-NO" sz="2400" dirty="0">
                <a:latin typeface="Yu Gothic UI" panose="020B0500000000000000" pitchFamily="34" charset="-128"/>
                <a:ea typeface="Yu Gothic UI" panose="020B0500000000000000" pitchFamily="34" charset="-128"/>
              </a:rPr>
              <a:t> </a:t>
            </a:r>
            <a:r>
              <a:rPr lang="nb-NO" sz="2400" i="1" dirty="0">
                <a:latin typeface="Yu Gothic UI" panose="020B0500000000000000" pitchFamily="34" charset="-128"/>
                <a:ea typeface="Yu Gothic UI" panose="020B0500000000000000" pitchFamily="34" charset="-128"/>
              </a:rPr>
              <a:t>h</a:t>
            </a:r>
            <a:endParaRPr lang="en-US" altLang="nb-NO" sz="2400" dirty="0">
              <a:solidFill>
                <a:prstClr val="black"/>
              </a:solidFill>
              <a:latin typeface="Yu Gothic UI" panose="020B0500000000000000" pitchFamily="34" charset="-128"/>
              <a:ea typeface="Yu Gothic UI" panose="020B0500000000000000" pitchFamily="34" charset="-128"/>
            </a:endParaRPr>
          </a:p>
          <a:p>
            <a:pPr marL="1000125" lvl="2" indent="0">
              <a:lnSpc>
                <a:spcPct val="100000"/>
              </a:lnSpc>
              <a:spcBef>
                <a:spcPts val="0"/>
              </a:spcBef>
              <a:buNone/>
            </a:pPr>
            <a:endParaRPr lang="en-US" altLang="nb-NO" sz="2400" dirty="0">
              <a:solidFill>
                <a:prstClr val="black"/>
              </a:solidFill>
              <a:latin typeface="Yu Gothic UI" panose="020B0500000000000000" pitchFamily="34" charset="-128"/>
              <a:ea typeface="Yu Gothic UI" panose="020B0500000000000000" pitchFamily="34" charset="-128"/>
            </a:endParaRPr>
          </a:p>
        </p:txBody>
      </p:sp>
      <p:grpSp>
        <p:nvGrpSpPr>
          <p:cNvPr id="31" name="Group 30"/>
          <p:cNvGrpSpPr/>
          <p:nvPr/>
        </p:nvGrpSpPr>
        <p:grpSpPr>
          <a:xfrm>
            <a:off x="6990139" y="2014615"/>
            <a:ext cx="5201861" cy="4033878"/>
            <a:chOff x="5885239" y="1431919"/>
            <a:chExt cx="6306761" cy="4890693"/>
          </a:xfrm>
        </p:grpSpPr>
        <p:sp>
          <p:nvSpPr>
            <p:cNvPr id="32" name="TextBox 31"/>
            <p:cNvSpPr txBox="1"/>
            <p:nvPr/>
          </p:nvSpPr>
          <p:spPr>
            <a:xfrm>
              <a:off x="5885239" y="1431919"/>
              <a:ext cx="867545" cy="461665"/>
            </a:xfrm>
            <a:prstGeom prst="rect">
              <a:avLst/>
            </a:prstGeom>
            <a:noFill/>
          </p:spPr>
          <p:txBody>
            <a:bodyPr wrap="none" rtlCol="0">
              <a:spAutoFit/>
            </a:bodyPr>
            <a:lstStyle/>
            <a:p>
              <a:r>
                <a:rPr lang="nb-NO" sz="2400" dirty="0">
                  <a:latin typeface="Yu Gothic UI" panose="020B0500000000000000" pitchFamily="34" charset="-128"/>
                  <a:ea typeface="Yu Gothic UI" panose="020B0500000000000000" pitchFamily="34" charset="-128"/>
                </a:rPr>
                <a:t>z(</a:t>
              </a:r>
              <a:r>
                <a:rPr lang="nb-NO" sz="2400" dirty="0" err="1">
                  <a:latin typeface="Yu Gothic UI" panose="020B0500000000000000" pitchFamily="34" charset="-128"/>
                  <a:ea typeface="Yu Gothic UI" panose="020B0500000000000000" pitchFamily="34" charset="-128"/>
                </a:rPr>
                <a:t>x,y</a:t>
              </a:r>
              <a:r>
                <a:rPr lang="nb-NO" sz="2400" dirty="0">
                  <a:latin typeface="Yu Gothic UI" panose="020B0500000000000000" pitchFamily="34" charset="-128"/>
                  <a:ea typeface="Yu Gothic UI" panose="020B0500000000000000" pitchFamily="34" charset="-128"/>
                </a:rPr>
                <a:t>)</a:t>
              </a:r>
            </a:p>
          </p:txBody>
        </p:sp>
        <p:grpSp>
          <p:nvGrpSpPr>
            <p:cNvPr id="33" name="Group 32"/>
            <p:cNvGrpSpPr/>
            <p:nvPr/>
          </p:nvGrpSpPr>
          <p:grpSpPr>
            <a:xfrm>
              <a:off x="5985551" y="1816100"/>
              <a:ext cx="6206449" cy="4506512"/>
              <a:chOff x="5985551" y="1816100"/>
              <a:chExt cx="6206449" cy="4506512"/>
            </a:xfrm>
          </p:grpSpPr>
          <p:grpSp>
            <p:nvGrpSpPr>
              <p:cNvPr id="34" name="Group 33"/>
              <p:cNvGrpSpPr/>
              <p:nvPr/>
            </p:nvGrpSpPr>
            <p:grpSpPr>
              <a:xfrm>
                <a:off x="7267777" y="1816101"/>
                <a:ext cx="4924223" cy="3251564"/>
                <a:chOff x="1182628" y="1816101"/>
                <a:chExt cx="4924223" cy="3251564"/>
              </a:xfrm>
            </p:grpSpPr>
            <p:pic>
              <p:nvPicPr>
                <p:cNvPr id="42" name="Picture 115" descr="Untitled-2 copy"/>
                <p:cNvPicPr>
                  <a:picLocks noChangeAspect="1" noChangeArrowheads="1"/>
                </p:cNvPicPr>
                <p:nvPr/>
              </p:nvPicPr>
              <p:blipFill rotWithShape="1">
                <a:blip r:embed="rId4">
                  <a:extLst>
                    <a:ext uri="{28A0092B-C50C-407E-A947-70E740481C1C}">
                      <a14:useLocalDpi xmlns:a14="http://schemas.microsoft.com/office/drawing/2010/main" val="0"/>
                    </a:ext>
                  </a:extLst>
                </a:blip>
                <a:srcRect r="21027"/>
                <a:stretch/>
              </p:blipFill>
              <p:spPr bwMode="auto">
                <a:xfrm>
                  <a:off x="1182628" y="1816101"/>
                  <a:ext cx="4924223" cy="3251564"/>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p:cNvGrpSpPr/>
                <p:nvPr/>
              </p:nvGrpSpPr>
              <p:grpSpPr>
                <a:xfrm>
                  <a:off x="2690753" y="2410950"/>
                  <a:ext cx="3079414" cy="2549706"/>
                  <a:chOff x="1738253" y="2410950"/>
                  <a:chExt cx="3079414" cy="2549706"/>
                </a:xfrm>
              </p:grpSpPr>
              <p:sp>
                <p:nvSpPr>
                  <p:cNvPr id="44" name="Text Box 8"/>
                  <p:cNvSpPr txBox="1">
                    <a:spLocks noChangeArrowheads="1"/>
                  </p:cNvSpPr>
                  <p:nvPr/>
                </p:nvSpPr>
                <p:spPr bwMode="auto">
                  <a:xfrm>
                    <a:off x="1738253" y="3526119"/>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a:solidFill>
                          <a:schemeClr val="bg1"/>
                        </a:solidFill>
                        <a:latin typeface="Yu Gothic UI" panose="020B0500000000000000" pitchFamily="34" charset="-128"/>
                        <a:ea typeface="Yu Gothic UI" panose="020B0500000000000000" pitchFamily="34" charset="-128"/>
                      </a:rPr>
                      <a:t>+</a:t>
                    </a:r>
                  </a:p>
                </p:txBody>
              </p:sp>
              <p:sp>
                <p:nvSpPr>
                  <p:cNvPr id="45" name="Text Box 9"/>
                  <p:cNvSpPr txBox="1">
                    <a:spLocks noChangeArrowheads="1"/>
                  </p:cNvSpPr>
                  <p:nvPr/>
                </p:nvSpPr>
                <p:spPr bwMode="auto">
                  <a:xfrm>
                    <a:off x="1867055" y="3824949"/>
                    <a:ext cx="4042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a:solidFill>
                          <a:schemeClr val="bg1"/>
                        </a:solidFill>
                        <a:latin typeface="Yu Gothic UI" panose="020B0500000000000000" pitchFamily="34" charset="-128"/>
                        <a:ea typeface="Yu Gothic UI" panose="020B0500000000000000" pitchFamily="34" charset="-128"/>
                      </a:rPr>
                      <a:t>Z</a:t>
                    </a:r>
                    <a:r>
                      <a:rPr lang="en-US" altLang="nb-NO" sz="2000" b="1" baseline="-25000" dirty="0">
                        <a:solidFill>
                          <a:schemeClr val="bg1"/>
                        </a:solidFill>
                        <a:latin typeface="Yu Gothic UI" panose="020B0500000000000000" pitchFamily="34" charset="-128"/>
                        <a:ea typeface="Yu Gothic UI" panose="020B0500000000000000" pitchFamily="34" charset="-128"/>
                      </a:rPr>
                      <a:t>1</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sp>
                <p:nvSpPr>
                  <p:cNvPr id="46" name="Text Box 10"/>
                  <p:cNvSpPr txBox="1">
                    <a:spLocks noChangeArrowheads="1"/>
                  </p:cNvSpPr>
                  <p:nvPr/>
                </p:nvSpPr>
                <p:spPr bwMode="auto">
                  <a:xfrm>
                    <a:off x="4124465" y="2506882"/>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a:solidFill>
                          <a:schemeClr val="bg1"/>
                        </a:solidFill>
                        <a:latin typeface="Yu Gothic UI" panose="020B0500000000000000" pitchFamily="34" charset="-128"/>
                        <a:ea typeface="Yu Gothic UI" panose="020B0500000000000000" pitchFamily="34" charset="-128"/>
                      </a:rPr>
                      <a:t>+</a:t>
                    </a:r>
                  </a:p>
                </p:txBody>
              </p:sp>
              <p:sp>
                <p:nvSpPr>
                  <p:cNvPr id="47" name="Text Box 11"/>
                  <p:cNvSpPr txBox="1">
                    <a:spLocks noChangeArrowheads="1"/>
                  </p:cNvSpPr>
                  <p:nvPr/>
                </p:nvSpPr>
                <p:spPr bwMode="auto">
                  <a:xfrm>
                    <a:off x="4264479" y="2410950"/>
                    <a:ext cx="4299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a:solidFill>
                          <a:schemeClr val="bg1"/>
                        </a:solidFill>
                        <a:latin typeface="Yu Gothic UI" panose="020B0500000000000000" pitchFamily="34" charset="-128"/>
                        <a:ea typeface="Yu Gothic UI" panose="020B0500000000000000" pitchFamily="34" charset="-128"/>
                      </a:rPr>
                      <a:t>Z</a:t>
                    </a:r>
                    <a:r>
                      <a:rPr lang="en-US" altLang="nb-NO" sz="2000" b="1" baseline="-25000" dirty="0">
                        <a:solidFill>
                          <a:schemeClr val="bg1"/>
                        </a:solidFill>
                        <a:latin typeface="Yu Gothic UI" panose="020B0500000000000000" pitchFamily="34" charset="-128"/>
                        <a:ea typeface="Yu Gothic UI" panose="020B0500000000000000" pitchFamily="34" charset="-128"/>
                      </a:rPr>
                      <a:t>3</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sp>
                <p:nvSpPr>
                  <p:cNvPr id="48" name="Text Box 12"/>
                  <p:cNvSpPr txBox="1">
                    <a:spLocks noChangeArrowheads="1"/>
                  </p:cNvSpPr>
                  <p:nvPr/>
                </p:nvSpPr>
                <p:spPr bwMode="auto">
                  <a:xfrm>
                    <a:off x="4108239" y="3534276"/>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dirty="0">
                        <a:solidFill>
                          <a:schemeClr val="bg1"/>
                        </a:solidFill>
                        <a:latin typeface="Yu Gothic UI" panose="020B0500000000000000" pitchFamily="34" charset="-128"/>
                        <a:ea typeface="Yu Gothic UI" panose="020B0500000000000000" pitchFamily="34" charset="-128"/>
                      </a:rPr>
                      <a:t>+</a:t>
                    </a:r>
                  </a:p>
                </p:txBody>
              </p:sp>
              <p:sp>
                <p:nvSpPr>
                  <p:cNvPr id="49" name="Text Box 13"/>
                  <p:cNvSpPr txBox="1">
                    <a:spLocks noChangeArrowheads="1"/>
                  </p:cNvSpPr>
                  <p:nvPr/>
                </p:nvSpPr>
                <p:spPr bwMode="auto">
                  <a:xfrm>
                    <a:off x="4382933" y="3701835"/>
                    <a:ext cx="4347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a:solidFill>
                          <a:schemeClr val="bg1"/>
                        </a:solidFill>
                        <a:latin typeface="Yu Gothic UI" panose="020B0500000000000000" pitchFamily="34" charset="-128"/>
                        <a:ea typeface="Yu Gothic UI" panose="020B0500000000000000" pitchFamily="34" charset="-128"/>
                      </a:rPr>
                      <a:t>Z</a:t>
                    </a:r>
                    <a:r>
                      <a:rPr lang="en-US" altLang="nb-NO" sz="2000" b="1" baseline="-25000" dirty="0">
                        <a:solidFill>
                          <a:schemeClr val="bg1"/>
                        </a:solidFill>
                        <a:latin typeface="Yu Gothic UI" panose="020B0500000000000000" pitchFamily="34" charset="-128"/>
                        <a:ea typeface="Yu Gothic UI" panose="020B0500000000000000" pitchFamily="34" charset="-128"/>
                      </a:rPr>
                      <a:t>n</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sp>
                <p:nvSpPr>
                  <p:cNvPr id="50" name="Text Box 14"/>
                  <p:cNvSpPr txBox="1">
                    <a:spLocks noChangeArrowheads="1"/>
                  </p:cNvSpPr>
                  <p:nvPr/>
                </p:nvSpPr>
                <p:spPr bwMode="auto">
                  <a:xfrm>
                    <a:off x="2525663" y="4437436"/>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a:solidFill>
                          <a:schemeClr val="bg1"/>
                        </a:solidFill>
                        <a:latin typeface="Yu Gothic UI" panose="020B0500000000000000" pitchFamily="34" charset="-128"/>
                        <a:ea typeface="Yu Gothic UI" panose="020B0500000000000000" pitchFamily="34" charset="-128"/>
                      </a:rPr>
                      <a:t>+</a:t>
                    </a:r>
                  </a:p>
                </p:txBody>
              </p:sp>
              <p:sp>
                <p:nvSpPr>
                  <p:cNvPr id="51" name="Text Box 15"/>
                  <p:cNvSpPr txBox="1">
                    <a:spLocks noChangeArrowheads="1"/>
                  </p:cNvSpPr>
                  <p:nvPr/>
                </p:nvSpPr>
                <p:spPr bwMode="auto">
                  <a:xfrm>
                    <a:off x="2391370" y="4298936"/>
                    <a:ext cx="4331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a:solidFill>
                          <a:schemeClr val="bg1"/>
                        </a:solidFill>
                        <a:latin typeface="Yu Gothic UI" panose="020B0500000000000000" pitchFamily="34" charset="-128"/>
                        <a:ea typeface="Yu Gothic UI" panose="020B0500000000000000" pitchFamily="34" charset="-128"/>
                      </a:rPr>
                      <a:t>Z</a:t>
                    </a:r>
                    <a:r>
                      <a:rPr lang="en-US" altLang="nb-NO" sz="2000" b="1" baseline="-25000" dirty="0">
                        <a:solidFill>
                          <a:schemeClr val="bg1"/>
                        </a:solidFill>
                        <a:latin typeface="Yu Gothic UI" panose="020B0500000000000000" pitchFamily="34" charset="-128"/>
                        <a:ea typeface="Yu Gothic UI" panose="020B0500000000000000" pitchFamily="34" charset="-128"/>
                      </a:rPr>
                      <a:t>4</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sp>
                <p:nvSpPr>
                  <p:cNvPr id="52" name="Text Box 16"/>
                  <p:cNvSpPr txBox="1">
                    <a:spLocks noChangeArrowheads="1"/>
                  </p:cNvSpPr>
                  <p:nvPr/>
                </p:nvSpPr>
                <p:spPr bwMode="auto">
                  <a:xfrm>
                    <a:off x="3580872" y="4341508"/>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a:solidFill>
                          <a:schemeClr val="bg1"/>
                        </a:solidFill>
                        <a:latin typeface="Yu Gothic UI" panose="020B0500000000000000" pitchFamily="34" charset="-128"/>
                        <a:ea typeface="Yu Gothic UI" panose="020B0500000000000000" pitchFamily="34" charset="-128"/>
                      </a:rPr>
                      <a:t>+</a:t>
                    </a:r>
                  </a:p>
                </p:txBody>
              </p:sp>
              <p:sp>
                <p:nvSpPr>
                  <p:cNvPr id="53" name="Text Box 17"/>
                  <p:cNvSpPr txBox="1">
                    <a:spLocks noChangeArrowheads="1"/>
                  </p:cNvSpPr>
                  <p:nvPr/>
                </p:nvSpPr>
                <p:spPr bwMode="auto">
                  <a:xfrm>
                    <a:off x="3880019" y="4534696"/>
                    <a:ext cx="3802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err="1">
                        <a:solidFill>
                          <a:schemeClr val="bg1"/>
                        </a:solidFill>
                        <a:latin typeface="Yu Gothic UI" panose="020B0500000000000000" pitchFamily="34" charset="-128"/>
                        <a:ea typeface="Yu Gothic UI" panose="020B0500000000000000" pitchFamily="34" charset="-128"/>
                      </a:rPr>
                      <a:t>Z</a:t>
                    </a:r>
                    <a:r>
                      <a:rPr lang="en-US" altLang="nb-NO" sz="2000" b="1" baseline="-25000" dirty="0" err="1">
                        <a:solidFill>
                          <a:schemeClr val="bg1"/>
                        </a:solidFill>
                        <a:latin typeface="Yu Gothic UI" panose="020B0500000000000000" pitchFamily="34" charset="-128"/>
                        <a:ea typeface="Yu Gothic UI" panose="020B0500000000000000" pitchFamily="34" charset="-128"/>
                      </a:rPr>
                      <a:t>i</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sp>
                <p:nvSpPr>
                  <p:cNvPr id="54" name="Text Box 18"/>
                  <p:cNvSpPr txBox="1">
                    <a:spLocks noChangeArrowheads="1"/>
                  </p:cNvSpPr>
                  <p:nvPr/>
                </p:nvSpPr>
                <p:spPr bwMode="auto">
                  <a:xfrm>
                    <a:off x="2621591" y="2710729"/>
                    <a:ext cx="4347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800" b="1">
                        <a:solidFill>
                          <a:schemeClr val="bg1"/>
                        </a:solidFill>
                        <a:latin typeface="Yu Gothic UI" panose="020B0500000000000000" pitchFamily="34" charset="-128"/>
                        <a:ea typeface="Yu Gothic UI" panose="020B0500000000000000" pitchFamily="34" charset="-128"/>
                      </a:rPr>
                      <a:t>+</a:t>
                    </a:r>
                  </a:p>
                </p:txBody>
              </p:sp>
              <p:sp>
                <p:nvSpPr>
                  <p:cNvPr id="55" name="Text Box 19"/>
                  <p:cNvSpPr txBox="1">
                    <a:spLocks noChangeArrowheads="1"/>
                  </p:cNvSpPr>
                  <p:nvPr/>
                </p:nvSpPr>
                <p:spPr bwMode="auto">
                  <a:xfrm>
                    <a:off x="2749495" y="2626792"/>
                    <a:ext cx="4299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nb-NO" sz="2000" b="1" dirty="0">
                        <a:solidFill>
                          <a:schemeClr val="bg1"/>
                        </a:solidFill>
                        <a:latin typeface="Yu Gothic UI" panose="020B0500000000000000" pitchFamily="34" charset="-128"/>
                        <a:ea typeface="Yu Gothic UI" panose="020B0500000000000000" pitchFamily="34" charset="-128"/>
                      </a:rPr>
                      <a:t>Z</a:t>
                    </a:r>
                    <a:r>
                      <a:rPr lang="en-US" altLang="nb-NO" sz="2000" b="1" baseline="-25000" dirty="0">
                        <a:solidFill>
                          <a:schemeClr val="bg1"/>
                        </a:solidFill>
                        <a:latin typeface="Yu Gothic UI" panose="020B0500000000000000" pitchFamily="34" charset="-128"/>
                        <a:ea typeface="Yu Gothic UI" panose="020B0500000000000000" pitchFamily="34" charset="-128"/>
                      </a:rPr>
                      <a:t>2</a:t>
                    </a:r>
                    <a:endParaRPr lang="en-US" altLang="nb-NO" sz="2000" b="1" dirty="0">
                      <a:solidFill>
                        <a:schemeClr val="bg1"/>
                      </a:solidFill>
                      <a:latin typeface="Yu Gothic UI" panose="020B0500000000000000" pitchFamily="34" charset="-128"/>
                      <a:ea typeface="Yu Gothic UI" panose="020B0500000000000000" pitchFamily="34" charset="-128"/>
                    </a:endParaRPr>
                  </a:p>
                </p:txBody>
              </p:sp>
            </p:grpSp>
          </p:grpSp>
          <p:cxnSp>
            <p:nvCxnSpPr>
              <p:cNvPr id="35" name="Straight Arrow Connector 34"/>
              <p:cNvCxnSpPr/>
              <p:nvPr/>
            </p:nvCxnSpPr>
            <p:spPr>
              <a:xfrm flipV="1">
                <a:off x="5985551" y="1899510"/>
                <a:ext cx="0" cy="158410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5985551" y="1914520"/>
                <a:ext cx="3671673" cy="156909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985551" y="3483612"/>
                <a:ext cx="3211462" cy="251010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699286" y="1816100"/>
                <a:ext cx="404635" cy="559725"/>
              </a:xfrm>
              <a:prstGeom prst="rect">
                <a:avLst/>
              </a:prstGeom>
              <a:noFill/>
            </p:spPr>
            <p:txBody>
              <a:bodyPr wrap="none" rtlCol="0">
                <a:spAutoFit/>
              </a:bodyPr>
              <a:lstStyle/>
              <a:p>
                <a:r>
                  <a:rPr lang="nb-NO" sz="2400" dirty="0">
                    <a:latin typeface="Yu Gothic UI" panose="020B0500000000000000" pitchFamily="34" charset="-128"/>
                    <a:ea typeface="Yu Gothic UI" panose="020B0500000000000000" pitchFamily="34" charset="-128"/>
                  </a:rPr>
                  <a:t>y</a:t>
                </a:r>
              </a:p>
            </p:txBody>
          </p:sp>
          <p:sp>
            <p:nvSpPr>
              <p:cNvPr id="39" name="TextBox 38"/>
              <p:cNvSpPr txBox="1"/>
              <p:nvPr/>
            </p:nvSpPr>
            <p:spPr>
              <a:xfrm>
                <a:off x="8696395" y="5762887"/>
                <a:ext cx="394917" cy="559725"/>
              </a:xfrm>
              <a:prstGeom prst="rect">
                <a:avLst/>
              </a:prstGeom>
              <a:noFill/>
            </p:spPr>
            <p:txBody>
              <a:bodyPr wrap="none" rtlCol="0">
                <a:spAutoFit/>
              </a:bodyPr>
              <a:lstStyle/>
              <a:p>
                <a:r>
                  <a:rPr lang="nb-NO" sz="2400" dirty="0">
                    <a:latin typeface="Yu Gothic UI" panose="020B0500000000000000" pitchFamily="34" charset="-128"/>
                    <a:ea typeface="Yu Gothic UI" panose="020B0500000000000000" pitchFamily="34" charset="-128"/>
                  </a:rPr>
                  <a:t>x</a:t>
                </a:r>
              </a:p>
            </p:txBody>
          </p:sp>
          <p:cxnSp>
            <p:nvCxnSpPr>
              <p:cNvPr id="40" name="Straight Connector 39"/>
              <p:cNvCxnSpPr/>
              <p:nvPr/>
            </p:nvCxnSpPr>
            <p:spPr>
              <a:xfrm flipV="1">
                <a:off x="8758795" y="2833890"/>
                <a:ext cx="851576" cy="835271"/>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8927146" y="2755728"/>
                <a:ext cx="359394" cy="461665"/>
              </a:xfrm>
              <a:prstGeom prst="rect">
                <a:avLst/>
              </a:prstGeom>
            </p:spPr>
            <p:txBody>
              <a:bodyPr wrap="none">
                <a:spAutoFit/>
              </a:bodyPr>
              <a:lstStyle/>
              <a:p>
                <a:r>
                  <a:rPr lang="nb-NO" sz="2400" dirty="0">
                    <a:solidFill>
                      <a:schemeClr val="bg1"/>
                    </a:solidFill>
                    <a:latin typeface="Yu Gothic UI" panose="020B0500000000000000" pitchFamily="34" charset="-128"/>
                    <a:ea typeface="Yu Gothic UI" panose="020B0500000000000000" pitchFamily="34" charset="-128"/>
                  </a:rPr>
                  <a:t>h</a:t>
                </a:r>
                <a:endParaRPr lang="nb-NO" sz="2400" dirty="0">
                  <a:solidFill>
                    <a:schemeClr val="bg1"/>
                  </a:solidFill>
                </a:endParaRPr>
              </a:p>
            </p:txBody>
          </p:sp>
        </p:grpSp>
      </p:grpSp>
    </p:spTree>
    <p:extLst>
      <p:ext uri="{BB962C8B-B14F-4D97-AF65-F5344CB8AC3E}">
        <p14:creationId xmlns:p14="http://schemas.microsoft.com/office/powerpoint/2010/main" val="155239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0"/>
            <a:ext cx="11226534" cy="50733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2. </a:t>
            </a:r>
            <a:r>
              <a:rPr lang="en-US" altLang="nb-NO" sz="3200" b="1" dirty="0">
                <a:solidFill>
                  <a:srgbClr val="FF0000"/>
                </a:solidFill>
                <a:latin typeface="Yu Gothic UI" panose="020B0500000000000000" pitchFamily="34" charset="-128"/>
                <a:ea typeface="Yu Gothic UI" panose="020B0500000000000000" pitchFamily="34" charset="-128"/>
              </a:rPr>
              <a:t>Experimental </a:t>
            </a:r>
            <a:r>
              <a:rPr lang="en-US" altLang="nb-NO" sz="3200" b="1" dirty="0" err="1">
                <a:solidFill>
                  <a:srgbClr val="FF0000"/>
                </a:solidFill>
                <a:latin typeface="Yu Gothic UI" panose="020B0500000000000000" pitchFamily="34" charset="-128"/>
                <a:ea typeface="Yu Gothic UI" panose="020B0500000000000000" pitchFamily="34" charset="-128"/>
              </a:rPr>
              <a:t>variogram</a:t>
            </a:r>
            <a:r>
              <a:rPr lang="en-US" altLang="nb-NO" sz="3200" b="1" dirty="0">
                <a:solidFill>
                  <a:srgbClr val="FF0000"/>
                </a:solidFill>
                <a:latin typeface="Yu Gothic UI" panose="020B0500000000000000" pitchFamily="34" charset="-128"/>
                <a:ea typeface="Yu Gothic UI" panose="020B0500000000000000" pitchFamily="34" charset="-128"/>
              </a:rPr>
              <a:t> </a:t>
            </a:r>
            <a:r>
              <a:rPr lang="en-GB" altLang="nb-NO" sz="3200" b="1" dirty="0">
                <a:solidFill>
                  <a:srgbClr val="FF0000"/>
                </a:solidFill>
                <a:latin typeface="Yu Gothic UI" panose="020B0500000000000000" pitchFamily="34" charset="-128"/>
                <a:ea typeface="Yu Gothic UI" panose="020B0500000000000000" pitchFamily="34" charset="-128"/>
                <a:sym typeface="Wingdings" panose="05000000000000000000" pitchFamily="2" charset="2"/>
              </a:rPr>
              <a:t> semivariance </a:t>
            </a:r>
            <a:r>
              <a:rPr lang="en-GB" altLang="nb-NO" sz="3200" b="1" dirty="0">
                <a:solidFill>
                  <a:srgbClr val="FF0000"/>
                </a:solidFill>
                <a:latin typeface="Yu Gothic UI" panose="020B0500000000000000" pitchFamily="34" charset="-128"/>
                <a:ea typeface="Yu Gothic UI" panose="020B0500000000000000" pitchFamily="34" charset="-128"/>
                <a:sym typeface="Symbol" panose="05050102010706020507" pitchFamily="18" charset="2"/>
              </a:rPr>
              <a:t></a:t>
            </a:r>
            <a:endParaRPr lang="en-US" altLang="nb-NO" sz="1100" dirty="0">
              <a:solidFill>
                <a:srgbClr val="FF0000"/>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u="sng" dirty="0" err="1">
                <a:solidFill>
                  <a:prstClr val="black"/>
                </a:solidFill>
                <a:latin typeface="Yu Gothic UI" panose="020B0500000000000000" pitchFamily="34" charset="-128"/>
                <a:ea typeface="Yu Gothic UI" panose="020B0500000000000000" pitchFamily="34" charset="-128"/>
              </a:rPr>
              <a:t>Semivariance</a:t>
            </a:r>
            <a:r>
              <a:rPr lang="en-US" altLang="nb-NO" sz="2800" dirty="0">
                <a:solidFill>
                  <a:prstClr val="black"/>
                </a:solidFill>
                <a:latin typeface="Yu Gothic UI" panose="020B0500000000000000" pitchFamily="34" charset="-128"/>
                <a:ea typeface="Yu Gothic UI" panose="020B0500000000000000" pitchFamily="34" charset="-128"/>
              </a:rPr>
              <a:t> </a:t>
            </a:r>
            <a:r>
              <a:rPr lang="en-GB" altLang="nb-NO" sz="4400" dirty="0">
                <a:latin typeface="Yu Gothic UI" panose="020B0500000000000000" pitchFamily="34" charset="-128"/>
                <a:ea typeface="Yu Gothic UI" panose="020B0500000000000000" pitchFamily="34" charset="-128"/>
                <a:sym typeface="Symbol" panose="05050102010706020507" pitchFamily="18" charset="2"/>
              </a:rPr>
              <a:t></a:t>
            </a:r>
            <a:r>
              <a:rPr lang="en-GB" altLang="nb-NO" sz="2800" b="1" dirty="0">
                <a:solidFill>
                  <a:srgbClr val="FF0000"/>
                </a:solidFill>
                <a:latin typeface="Yu Gothic UI" panose="020B0500000000000000" pitchFamily="34" charset="-128"/>
                <a:ea typeface="Yu Gothic UI" panose="020B0500000000000000" pitchFamily="34" charset="-128"/>
                <a:sym typeface="Symbol" panose="05050102010706020507" pitchFamily="18" charset="2"/>
              </a:rPr>
              <a:t> </a:t>
            </a:r>
            <a:r>
              <a:rPr lang="en-US" altLang="nb-NO" sz="2800" dirty="0">
                <a:solidFill>
                  <a:prstClr val="black"/>
                </a:solidFill>
                <a:latin typeface="Yu Gothic UI" panose="020B0500000000000000" pitchFamily="34" charset="-128"/>
                <a:ea typeface="Yu Gothic UI" panose="020B0500000000000000" pitchFamily="34" charset="-128"/>
              </a:rPr>
              <a:t>is a measure of the spatial dependence between two observations as a function of the distance between them</a:t>
            </a:r>
          </a:p>
          <a:p>
            <a:pPr marL="893763" lvl="1" indent="-350838">
              <a:lnSpc>
                <a:spcPct val="100000"/>
              </a:lnSpc>
              <a:spcBef>
                <a:spcPts val="0"/>
              </a:spcBef>
              <a:buFont typeface="Segoe UI" panose="020B0502040204020203" pitchFamily="34" charset="0"/>
              <a:buChar char="–"/>
            </a:pPr>
            <a:endParaRPr lang="en-US" altLang="nb-NO" sz="28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u="sng" dirty="0">
                <a:solidFill>
                  <a:prstClr val="black"/>
                </a:solidFill>
                <a:latin typeface="Yu Gothic UI" panose="020B0500000000000000" pitchFamily="34" charset="-128"/>
                <a:ea typeface="Yu Gothic UI" panose="020B0500000000000000" pitchFamily="34" charset="-128"/>
              </a:rPr>
              <a:t>Semivariogram: </a:t>
            </a:r>
            <a:r>
              <a:rPr lang="en-US" altLang="nb-NO" sz="2800" dirty="0">
                <a:solidFill>
                  <a:prstClr val="black"/>
                </a:solidFill>
                <a:latin typeface="Yu Gothic UI" panose="020B0500000000000000" pitchFamily="34" charset="-128"/>
                <a:ea typeface="Yu Gothic UI" panose="020B0500000000000000" pitchFamily="34" charset="-128"/>
              </a:rPr>
              <a:t>a plot of </a:t>
            </a:r>
            <a:r>
              <a:rPr lang="en-US" altLang="nb-NO" sz="2800" dirty="0" err="1">
                <a:solidFill>
                  <a:prstClr val="black"/>
                </a:solidFill>
                <a:latin typeface="Yu Gothic UI" panose="020B0500000000000000" pitchFamily="34" charset="-128"/>
                <a:ea typeface="Yu Gothic UI" panose="020B0500000000000000" pitchFamily="34" charset="-128"/>
              </a:rPr>
              <a:t>semivariances</a:t>
            </a:r>
            <a:r>
              <a:rPr lang="en-US" altLang="nb-NO" sz="2800" dirty="0">
                <a:solidFill>
                  <a:prstClr val="black"/>
                </a:solidFill>
                <a:latin typeface="Yu Gothic UI" panose="020B0500000000000000" pitchFamily="34" charset="-128"/>
                <a:ea typeface="Yu Gothic UI" panose="020B0500000000000000" pitchFamily="34" charset="-128"/>
              </a:rPr>
              <a:t> versus distances between ordered data in a graph.</a:t>
            </a:r>
          </a:p>
          <a:p>
            <a:pPr marL="542925" lvl="1" indent="0">
              <a:lnSpc>
                <a:spcPct val="100000"/>
              </a:lnSpc>
              <a:spcBef>
                <a:spcPts val="0"/>
              </a:spcBef>
              <a:buNone/>
            </a:pPr>
            <a:endParaRPr lang="en-US" altLang="nb-NO" sz="2800" u="sng"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800" u="sng" dirty="0">
                <a:solidFill>
                  <a:prstClr val="black"/>
                </a:solidFill>
                <a:latin typeface="Yu Gothic UI" panose="020B0500000000000000" pitchFamily="34" charset="-128"/>
                <a:ea typeface="Yu Gothic UI" panose="020B0500000000000000" pitchFamily="34" charset="-128"/>
              </a:rPr>
              <a:t>2</a:t>
            </a:r>
            <a:r>
              <a:rPr lang="en-US" altLang="nb-NO" sz="2800" u="sng" baseline="30000" dirty="0">
                <a:solidFill>
                  <a:prstClr val="black"/>
                </a:solidFill>
                <a:latin typeface="Yu Gothic UI" panose="020B0500000000000000" pitchFamily="34" charset="-128"/>
                <a:ea typeface="Yu Gothic UI" panose="020B0500000000000000" pitchFamily="34" charset="-128"/>
              </a:rPr>
              <a:t>nd</a:t>
            </a:r>
            <a:r>
              <a:rPr lang="en-US" altLang="nb-NO" sz="2800" u="sng" dirty="0">
                <a:solidFill>
                  <a:prstClr val="black"/>
                </a:solidFill>
                <a:latin typeface="Yu Gothic UI" panose="020B0500000000000000" pitchFamily="34" charset="-128"/>
                <a:ea typeface="Yu Gothic UI" panose="020B0500000000000000" pitchFamily="34" charset="-128"/>
              </a:rPr>
              <a:t> order stationarity</a:t>
            </a:r>
            <a:r>
              <a:rPr lang="en-US" altLang="nb-NO" sz="2800" dirty="0">
                <a:solidFill>
                  <a:prstClr val="black"/>
                </a:solidFill>
                <a:latin typeface="Yu Gothic UI" panose="020B0500000000000000" pitchFamily="34" charset="-128"/>
                <a:ea typeface="Yu Gothic UI" panose="020B0500000000000000" pitchFamily="34" charset="-128"/>
              </a:rPr>
              <a:t>:</a:t>
            </a: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1000125" lvl="2" indent="0">
              <a:lnSpc>
                <a:spcPct val="100000"/>
              </a:lnSpc>
              <a:spcBef>
                <a:spcPts val="0"/>
              </a:spcBef>
              <a:buNone/>
            </a:pPr>
            <a:r>
              <a:rPr lang="en-US" altLang="nb-NO" sz="2800" dirty="0">
                <a:solidFill>
                  <a:prstClr val="black"/>
                </a:solidFill>
                <a:latin typeface="Yu Gothic UI" panose="020B0500000000000000" pitchFamily="34" charset="-128"/>
                <a:ea typeface="Yu Gothic UI" panose="020B0500000000000000" pitchFamily="34" charset="-128"/>
              </a:rPr>
              <a:t>The variance of the increment corresponding to two different locations depends only on the vector separating them. </a:t>
            </a:r>
          </a:p>
        </p:txBody>
      </p:sp>
    </p:spTree>
    <p:extLst>
      <p:ext uri="{BB962C8B-B14F-4D97-AF65-F5344CB8AC3E}">
        <p14:creationId xmlns:p14="http://schemas.microsoft.com/office/powerpoint/2010/main" val="2897327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1316" y="1972431"/>
            <a:ext cx="11822549" cy="4403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9137"/>
          <a:stretch/>
        </p:blipFill>
        <p:spPr>
          <a:xfrm>
            <a:off x="349744" y="1972431"/>
            <a:ext cx="8057656" cy="3448245"/>
          </a:xfrm>
          <a:prstGeom prst="rect">
            <a:avLst/>
          </a:prstGeom>
        </p:spPr>
      </p:pic>
      <p:sp>
        <p:nvSpPr>
          <p:cNvPr id="7" name="Rectangle 6"/>
          <p:cNvSpPr/>
          <p:nvPr/>
        </p:nvSpPr>
        <p:spPr>
          <a:xfrm>
            <a:off x="7987450" y="2025030"/>
            <a:ext cx="3835365" cy="4431983"/>
          </a:xfrm>
          <a:prstGeom prst="rect">
            <a:avLst/>
          </a:prstGeom>
        </p:spPr>
        <p:txBody>
          <a:bodyPr wrap="square">
            <a:spAutoFit/>
          </a:bodyPr>
          <a:lstStyle/>
          <a:p>
            <a:pPr marL="342900" indent="-342900">
              <a:buFont typeface="Arial" panose="020B0604020202020204" pitchFamily="34" charset="0"/>
              <a:buChar char="•"/>
            </a:pPr>
            <a:r>
              <a:rPr lang="en-US" sz="2000" b="1" dirty="0">
                <a:latin typeface="Yu Gothic UI" panose="020B0500000000000000" pitchFamily="34" charset="-128"/>
                <a:ea typeface="Yu Gothic UI" panose="020B0500000000000000" pitchFamily="34" charset="-128"/>
              </a:rPr>
              <a:t>Partial sill</a:t>
            </a:r>
            <a:r>
              <a:rPr lang="en-US" sz="2000" dirty="0">
                <a:latin typeface="Yu Gothic UI" panose="020B0500000000000000" pitchFamily="34" charset="-128"/>
                <a:ea typeface="Yu Gothic UI" panose="020B0500000000000000" pitchFamily="34" charset="-128"/>
              </a:rPr>
              <a:t> is the vertical distance between the nugget and the part of the curve that levels off. If the nugget is 0 the partial sill is simply referred to as the sill. </a:t>
            </a:r>
          </a:p>
          <a:p>
            <a:pPr marL="342900" indent="-342900">
              <a:buFont typeface="Arial" panose="020B0604020202020204" pitchFamily="34" charset="0"/>
              <a:buChar char="•"/>
            </a:pPr>
            <a:endParaRPr lang="en-US" sz="1100"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en-US" sz="2000" b="1" dirty="0">
                <a:latin typeface="Yu Gothic UI" panose="020B0500000000000000" pitchFamily="34" charset="-128"/>
                <a:ea typeface="Yu Gothic UI" panose="020B0500000000000000" pitchFamily="34" charset="-128"/>
              </a:rPr>
              <a:t>Nugget</a:t>
            </a:r>
            <a:r>
              <a:rPr lang="en-US" sz="2000" dirty="0">
                <a:latin typeface="Yu Gothic UI" panose="020B0500000000000000" pitchFamily="34" charset="-128"/>
                <a:ea typeface="Yu Gothic UI" panose="020B0500000000000000" pitchFamily="34" charset="-128"/>
              </a:rPr>
              <a:t> is the distance between the 0 variance on the y axis. Indicates the random error process </a:t>
            </a:r>
          </a:p>
          <a:p>
            <a:pPr marL="342900" indent="-342900">
              <a:buFont typeface="Arial" panose="020B0604020202020204" pitchFamily="34" charset="0"/>
              <a:buChar char="•"/>
            </a:pPr>
            <a:endParaRPr lang="en-US" sz="1100"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en-US" sz="2000" b="1" dirty="0">
                <a:latin typeface="Yu Gothic UI" panose="020B0500000000000000" pitchFamily="34" charset="-128"/>
                <a:ea typeface="Yu Gothic UI" panose="020B0500000000000000" pitchFamily="34" charset="-128"/>
              </a:rPr>
              <a:t>Range</a:t>
            </a:r>
            <a:r>
              <a:rPr lang="en-US" sz="2000" dirty="0">
                <a:latin typeface="Yu Gothic UI" panose="020B0500000000000000" pitchFamily="34" charset="-128"/>
                <a:ea typeface="Yu Gothic UI" panose="020B0500000000000000" pitchFamily="34" charset="-128"/>
              </a:rPr>
              <a:t> is the distance along the x axis where the curve levels off </a:t>
            </a:r>
          </a:p>
        </p:txBody>
      </p:sp>
      <p:sp>
        <p:nvSpPr>
          <p:cNvPr id="2" name="Rectangle 1"/>
          <p:cNvSpPr/>
          <p:nvPr/>
        </p:nvSpPr>
        <p:spPr>
          <a:xfrm>
            <a:off x="369452" y="5308321"/>
            <a:ext cx="7504584" cy="1107996"/>
          </a:xfrm>
          <a:prstGeom prst="rect">
            <a:avLst/>
          </a:prstGeom>
        </p:spPr>
        <p:txBody>
          <a:bodyPr wrap="square">
            <a:spAutoFit/>
          </a:bodyPr>
          <a:lstStyle/>
          <a:p>
            <a:pPr algn="ctr"/>
            <a:r>
              <a:rPr lang="en-US" sz="2200" dirty="0">
                <a:solidFill>
                  <a:srgbClr val="777777"/>
                </a:solidFill>
                <a:latin typeface="Yu Gothic UI" panose="020B0500000000000000" pitchFamily="34" charset="-128"/>
                <a:ea typeface="Yu Gothic UI" panose="020B0500000000000000" pitchFamily="34" charset="-128"/>
              </a:rPr>
              <a:t>Semivariogram: A plot of </a:t>
            </a:r>
            <a:r>
              <a:rPr lang="en-US" sz="2200" dirty="0" err="1">
                <a:solidFill>
                  <a:srgbClr val="777777"/>
                </a:solidFill>
                <a:latin typeface="Yu Gothic UI" panose="020B0500000000000000" pitchFamily="34" charset="-128"/>
                <a:ea typeface="Yu Gothic UI" panose="020B0500000000000000" pitchFamily="34" charset="-128"/>
              </a:rPr>
              <a:t>semivariances</a:t>
            </a:r>
            <a:r>
              <a:rPr lang="en-US" sz="2200" dirty="0">
                <a:solidFill>
                  <a:srgbClr val="777777"/>
                </a:solidFill>
                <a:latin typeface="Yu Gothic UI" panose="020B0500000000000000" pitchFamily="34" charset="-128"/>
                <a:ea typeface="Yu Gothic UI" panose="020B0500000000000000" pitchFamily="34" charset="-128"/>
              </a:rPr>
              <a:t> versus distances between ordered data. The </a:t>
            </a:r>
            <a:r>
              <a:rPr lang="en-US" sz="2200" dirty="0" err="1">
                <a:solidFill>
                  <a:srgbClr val="777777"/>
                </a:solidFill>
                <a:latin typeface="Yu Gothic UI" panose="020B0500000000000000" pitchFamily="34" charset="-128"/>
                <a:ea typeface="Yu Gothic UI" panose="020B0500000000000000" pitchFamily="34" charset="-128"/>
              </a:rPr>
              <a:t>variogram</a:t>
            </a:r>
            <a:r>
              <a:rPr lang="en-US" sz="2200" dirty="0">
                <a:solidFill>
                  <a:srgbClr val="777777"/>
                </a:solidFill>
                <a:latin typeface="Yu Gothic UI" panose="020B0500000000000000" pitchFamily="34" charset="-128"/>
                <a:ea typeface="Yu Gothic UI" panose="020B0500000000000000" pitchFamily="34" charset="-128"/>
              </a:rPr>
              <a:t> is described by </a:t>
            </a:r>
            <a:r>
              <a:rPr lang="en-US" sz="2200" b="1" dirty="0">
                <a:solidFill>
                  <a:srgbClr val="777777"/>
                </a:solidFill>
                <a:latin typeface="Yu Gothic UI" panose="020B0500000000000000" pitchFamily="34" charset="-128"/>
                <a:ea typeface="Yu Gothic UI" panose="020B0500000000000000" pitchFamily="34" charset="-128"/>
              </a:rPr>
              <a:t>range</a:t>
            </a:r>
            <a:r>
              <a:rPr lang="en-US" sz="2200" dirty="0">
                <a:solidFill>
                  <a:srgbClr val="777777"/>
                </a:solidFill>
                <a:latin typeface="Yu Gothic UI" panose="020B0500000000000000" pitchFamily="34" charset="-128"/>
                <a:ea typeface="Yu Gothic UI" panose="020B0500000000000000" pitchFamily="34" charset="-128"/>
              </a:rPr>
              <a:t>, </a:t>
            </a:r>
            <a:r>
              <a:rPr lang="en-US" sz="2200" b="1" dirty="0">
                <a:solidFill>
                  <a:srgbClr val="777777"/>
                </a:solidFill>
                <a:latin typeface="Yu Gothic UI" panose="020B0500000000000000" pitchFamily="34" charset="-128"/>
                <a:ea typeface="Yu Gothic UI" panose="020B0500000000000000" pitchFamily="34" charset="-128"/>
              </a:rPr>
              <a:t>sill</a:t>
            </a:r>
            <a:r>
              <a:rPr lang="en-US" sz="2200" dirty="0">
                <a:solidFill>
                  <a:srgbClr val="777777"/>
                </a:solidFill>
                <a:latin typeface="Yu Gothic UI" panose="020B0500000000000000" pitchFamily="34" charset="-128"/>
                <a:ea typeface="Yu Gothic UI" panose="020B0500000000000000" pitchFamily="34" charset="-128"/>
              </a:rPr>
              <a:t> and </a:t>
            </a:r>
            <a:r>
              <a:rPr lang="en-US" sz="2200" b="1" dirty="0">
                <a:solidFill>
                  <a:srgbClr val="777777"/>
                </a:solidFill>
                <a:latin typeface="Yu Gothic UI" panose="020B0500000000000000" pitchFamily="34" charset="-128"/>
                <a:ea typeface="Yu Gothic UI" panose="020B0500000000000000" pitchFamily="34" charset="-128"/>
              </a:rPr>
              <a:t>nugget</a:t>
            </a:r>
            <a:r>
              <a:rPr lang="en-US" sz="2200" dirty="0">
                <a:solidFill>
                  <a:srgbClr val="777777"/>
                </a:solidFill>
                <a:latin typeface="Yu Gothic UI" panose="020B0500000000000000" pitchFamily="34" charset="-128"/>
                <a:ea typeface="Yu Gothic UI" panose="020B0500000000000000" pitchFamily="34" charset="-128"/>
              </a:rPr>
              <a:t> parameters</a:t>
            </a:r>
            <a:endParaRPr lang="nb-NO" sz="2200" dirty="0">
              <a:latin typeface="Yu Gothic UI" panose="020B0500000000000000" pitchFamily="34" charset="-128"/>
              <a:ea typeface="Yu Gothic UI" panose="020B0500000000000000" pitchFamily="34" charset="-128"/>
            </a:endParaRPr>
          </a:p>
        </p:txBody>
      </p:sp>
      <p:sp>
        <p:nvSpPr>
          <p:cNvPr id="10" name="Rectangle 3"/>
          <p:cNvSpPr txBox="1">
            <a:spLocks noChangeArrowheads="1"/>
          </p:cNvSpPr>
          <p:nvPr/>
        </p:nvSpPr>
        <p:spPr>
          <a:xfrm>
            <a:off x="482866" y="1454430"/>
            <a:ext cx="11226534" cy="50733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GB" altLang="nb-NO" sz="3200" b="1" dirty="0" err="1">
                <a:solidFill>
                  <a:srgbClr val="FF0000"/>
                </a:solidFill>
                <a:latin typeface="Yu Gothic UI" panose="020B0500000000000000" pitchFamily="34" charset="-128"/>
                <a:ea typeface="Yu Gothic UI" panose="020B0500000000000000" pitchFamily="34" charset="-128"/>
                <a:sym typeface="Wingdings" panose="05000000000000000000" pitchFamily="2" charset="2"/>
              </a:rPr>
              <a:t>Semivariogram</a:t>
            </a:r>
            <a:r>
              <a:rPr lang="en-GB" altLang="nb-NO" sz="3200" b="1" dirty="0">
                <a:solidFill>
                  <a:srgbClr val="FF0000"/>
                </a:solidFill>
                <a:latin typeface="Yu Gothic UI" panose="020B0500000000000000" pitchFamily="34" charset="-128"/>
                <a:ea typeface="Yu Gothic UI" panose="020B0500000000000000" pitchFamily="34" charset="-128"/>
                <a:sym typeface="Wingdings" panose="05000000000000000000" pitchFamily="2" charset="2"/>
              </a:rPr>
              <a:t>/variogram</a:t>
            </a:r>
            <a:endParaRPr lang="en-US" altLang="nb-NO" sz="1100" dirty="0">
              <a:solidFill>
                <a:srgbClr val="FF0000"/>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393208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9451" y="2014615"/>
            <a:ext cx="11822549" cy="42464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1"/>
            <a:ext cx="11709134" cy="606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2. </a:t>
            </a:r>
            <a:r>
              <a:rPr lang="en-US" altLang="nb-NO" sz="3200" b="1" dirty="0">
                <a:solidFill>
                  <a:srgbClr val="FF0000"/>
                </a:solidFill>
                <a:latin typeface="Yu Gothic UI" panose="020B0500000000000000" pitchFamily="34" charset="-128"/>
                <a:ea typeface="Yu Gothic UI" panose="020B0500000000000000" pitchFamily="34" charset="-128"/>
              </a:rPr>
              <a:t>Experimental </a:t>
            </a:r>
            <a:r>
              <a:rPr lang="en-US" altLang="nb-NO" sz="3200" b="1" dirty="0" err="1">
                <a:solidFill>
                  <a:srgbClr val="FF0000"/>
                </a:solidFill>
                <a:latin typeface="Yu Gothic UI" panose="020B0500000000000000" pitchFamily="34" charset="-128"/>
                <a:ea typeface="Yu Gothic UI" panose="020B0500000000000000" pitchFamily="34" charset="-128"/>
              </a:rPr>
              <a:t>variogram</a:t>
            </a:r>
            <a:r>
              <a:rPr lang="en-US" altLang="nb-NO" sz="3200" b="1" dirty="0">
                <a:solidFill>
                  <a:srgbClr val="FF0000"/>
                </a:solidFill>
                <a:latin typeface="Yu Gothic UI" panose="020B0500000000000000" pitchFamily="34" charset="-128"/>
                <a:ea typeface="Yu Gothic UI" panose="020B0500000000000000" pitchFamily="34" charset="-128"/>
              </a:rPr>
              <a:t>: example</a:t>
            </a:r>
            <a:endParaRPr lang="en-US" altLang="nb-NO" sz="1100" dirty="0">
              <a:solidFill>
                <a:srgbClr val="FF0000"/>
              </a:solidFill>
              <a:latin typeface="Yu Gothic UI" panose="020B0500000000000000" pitchFamily="34" charset="-128"/>
              <a:ea typeface="Yu Gothic UI" panose="020B0500000000000000" pitchFamily="34" charset="-128"/>
            </a:endParaRPr>
          </a:p>
        </p:txBody>
      </p:sp>
      <p:grpSp>
        <p:nvGrpSpPr>
          <p:cNvPr id="13" name="Group 12"/>
          <p:cNvGrpSpPr/>
          <p:nvPr/>
        </p:nvGrpSpPr>
        <p:grpSpPr>
          <a:xfrm>
            <a:off x="419099" y="2133222"/>
            <a:ext cx="4337183" cy="4009269"/>
            <a:chOff x="419099" y="2133222"/>
            <a:chExt cx="4337183" cy="4009269"/>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2411" r="28954"/>
            <a:stretch/>
          </p:blipFill>
          <p:spPr>
            <a:xfrm>
              <a:off x="419099" y="2133222"/>
              <a:ext cx="4337183" cy="4009269"/>
            </a:xfrm>
            <a:prstGeom prst="rect">
              <a:avLst/>
            </a:prstGeom>
          </p:spPr>
        </p:pic>
        <p:cxnSp>
          <p:nvCxnSpPr>
            <p:cNvPr id="9" name="Straight Connector 8"/>
            <p:cNvCxnSpPr/>
            <p:nvPr/>
          </p:nvCxnSpPr>
          <p:spPr>
            <a:xfrm>
              <a:off x="2638509" y="4772142"/>
              <a:ext cx="609600" cy="2413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Freeform 18"/>
            <p:cNvSpPr>
              <a:spLocks/>
            </p:cNvSpPr>
            <p:nvPr/>
          </p:nvSpPr>
          <p:spPr bwMode="auto">
            <a:xfrm rot="10800000">
              <a:off x="1707684" y="4964226"/>
              <a:ext cx="1162516" cy="429898"/>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11" name="Rectangle 10"/>
            <p:cNvSpPr/>
            <p:nvPr/>
          </p:nvSpPr>
          <p:spPr>
            <a:xfrm>
              <a:off x="728293" y="5373049"/>
              <a:ext cx="2733441" cy="400110"/>
            </a:xfrm>
            <a:prstGeom prst="rect">
              <a:avLst/>
            </a:prstGeom>
          </p:spPr>
          <p:txBody>
            <a:bodyPr wrap="none">
              <a:spAutoFit/>
            </a:bodyPr>
            <a:lstStyle/>
            <a:p>
              <a:r>
                <a:rPr lang="en-US" sz="2000" dirty="0">
                  <a:solidFill>
                    <a:prstClr val="black"/>
                  </a:solidFill>
                  <a:latin typeface="Yu Gothic UI" panose="020B0500000000000000" pitchFamily="34" charset="-128"/>
                  <a:ea typeface="Yu Gothic UI" panose="020B0500000000000000" pitchFamily="34" charset="-128"/>
                </a:rPr>
                <a:t>h = distance = 209 km</a:t>
              </a:r>
              <a:endParaRPr lang="nb-NO" sz="2000" dirty="0"/>
            </a:p>
          </p:txBody>
        </p:sp>
      </p:grpSp>
      <p:pic>
        <p:nvPicPr>
          <p:cNvPr id="12" name="Picture 11"/>
          <p:cNvPicPr>
            <a:picLocks noChangeAspect="1"/>
          </p:cNvPicPr>
          <p:nvPr/>
        </p:nvPicPr>
        <p:blipFill>
          <a:blip r:embed="rId4"/>
          <a:stretch>
            <a:fillRect/>
          </a:stretch>
        </p:blipFill>
        <p:spPr>
          <a:xfrm>
            <a:off x="5561150" y="4892792"/>
            <a:ext cx="5380694" cy="1092200"/>
          </a:xfrm>
          <a:prstGeom prst="rect">
            <a:avLst/>
          </a:prstGeom>
        </p:spPr>
      </p:pic>
      <p:sp>
        <p:nvSpPr>
          <p:cNvPr id="7" name="Rectangle 6"/>
          <p:cNvSpPr/>
          <p:nvPr/>
        </p:nvSpPr>
        <p:spPr>
          <a:xfrm>
            <a:off x="4459340" y="2061331"/>
            <a:ext cx="7732659" cy="3247043"/>
          </a:xfrm>
          <a:prstGeom prst="rect">
            <a:avLst/>
          </a:prstGeom>
        </p:spPr>
        <p:txBody>
          <a:bodyPr wrap="square">
            <a:spAutoFit/>
          </a:bodyPr>
          <a:lstStyle/>
          <a:p>
            <a:pPr marL="542925" lvl="1">
              <a:lnSpc>
                <a:spcPct val="100000"/>
              </a:lnSpc>
              <a:spcBef>
                <a:spcPts val="0"/>
              </a:spcBef>
            </a:pPr>
            <a:endParaRPr lang="en-US"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We are interested in how these attribute values (precipitation residuals) vary as the distance between location point pairs increases</a:t>
            </a: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893763" lvl="1" indent="-350838">
              <a:buFont typeface="Segoe UI" panose="020B0502040204020203" pitchFamily="34" charset="0"/>
              <a:buChar char="–"/>
            </a:pPr>
            <a:r>
              <a:rPr lang="nb-NO" altLang="nb-NO" sz="2400" dirty="0">
                <a:solidFill>
                  <a:prstClr val="black"/>
                </a:solidFill>
                <a:latin typeface="Yu Gothic UI" panose="020B0500000000000000" pitchFamily="34" charset="-128"/>
                <a:ea typeface="Yu Gothic UI" panose="020B0500000000000000" pitchFamily="34" charset="-128"/>
              </a:rPr>
              <a:t>De-</a:t>
            </a:r>
            <a:r>
              <a:rPr lang="nb-NO" altLang="nb-NO" sz="2400" dirty="0" err="1">
                <a:solidFill>
                  <a:prstClr val="black"/>
                </a:solidFill>
                <a:latin typeface="Yu Gothic UI" panose="020B0500000000000000" pitchFamily="34" charset="-128"/>
                <a:ea typeface="Yu Gothic UI" panose="020B0500000000000000" pitchFamily="34" charset="-128"/>
              </a:rPr>
              <a:t>trended</a:t>
            </a:r>
            <a:r>
              <a:rPr lang="nb-NO" altLang="nb-NO" sz="2400" dirty="0">
                <a:solidFill>
                  <a:prstClr val="black"/>
                </a:solidFill>
                <a:latin typeface="Yu Gothic UI" panose="020B0500000000000000" pitchFamily="34" charset="-128"/>
                <a:ea typeface="Yu Gothic UI" panose="020B0500000000000000" pitchFamily="34" charset="-128"/>
              </a:rPr>
              <a:t> </a:t>
            </a:r>
            <a:r>
              <a:rPr lang="nb-NO" altLang="nb-NO" sz="2400" dirty="0" err="1">
                <a:solidFill>
                  <a:prstClr val="black"/>
                </a:solidFill>
                <a:latin typeface="Yu Gothic UI" panose="020B0500000000000000" pitchFamily="34" charset="-128"/>
                <a:ea typeface="Yu Gothic UI" panose="020B0500000000000000" pitchFamily="34" charset="-128"/>
              </a:rPr>
              <a:t>the</a:t>
            </a:r>
            <a:r>
              <a:rPr lang="nb-NO" altLang="nb-NO" sz="2400" dirty="0">
                <a:solidFill>
                  <a:prstClr val="black"/>
                </a:solidFill>
                <a:latin typeface="Yu Gothic UI" panose="020B0500000000000000" pitchFamily="34" charset="-128"/>
                <a:ea typeface="Yu Gothic UI" panose="020B0500000000000000" pitchFamily="34" charset="-128"/>
              </a:rPr>
              <a:t> </a:t>
            </a:r>
            <a:r>
              <a:rPr lang="nb-NO" altLang="nb-NO" sz="2400" dirty="0" err="1">
                <a:solidFill>
                  <a:prstClr val="black"/>
                </a:solidFill>
                <a:latin typeface="Yu Gothic UI" panose="020B0500000000000000" pitchFamily="34" charset="-128"/>
                <a:ea typeface="Yu Gothic UI" panose="020B0500000000000000" pitchFamily="34" charset="-128"/>
              </a:rPr>
              <a:t>surface</a:t>
            </a:r>
            <a:r>
              <a:rPr lang="nb-NO" altLang="nb-NO" sz="2400" dirty="0">
                <a:solidFill>
                  <a:prstClr val="black"/>
                </a:solidFill>
                <a:latin typeface="Yu Gothic UI" panose="020B0500000000000000" pitchFamily="34" charset="-128"/>
                <a:ea typeface="Yu Gothic UI" panose="020B0500000000000000" pitchFamily="34" charset="-128"/>
              </a:rPr>
              <a:t> </a:t>
            </a:r>
            <a:r>
              <a:rPr lang="nb-NO"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a:t>
            </a:r>
            <a:r>
              <a:rPr lang="nb-NO" altLang="nb-NO" sz="2400"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precipitation</a:t>
            </a:r>
            <a:r>
              <a:rPr lang="nb-NO"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a:t>
            </a:r>
            <a:r>
              <a:rPr lang="nb-NO" altLang="nb-NO" sz="2400"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residuals</a:t>
            </a:r>
            <a:r>
              <a:rPr lang="nb-NO" altLang="nb-NO" sz="24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a:t>
            </a:r>
            <a:r>
              <a:rPr lang="en-US" altLang="nb-NO" sz="2400" dirty="0">
                <a:solidFill>
                  <a:prstClr val="black"/>
                </a:solidFill>
                <a:latin typeface="Yu Gothic UI" panose="020B0500000000000000" pitchFamily="34" charset="-128"/>
                <a:ea typeface="Yu Gothic UI" panose="020B0500000000000000" pitchFamily="34" charset="-128"/>
              </a:rPr>
              <a:t>De-trended precipitation value is -1.2 and 1.6</a:t>
            </a:r>
          </a:p>
          <a:p>
            <a:pPr marL="893763" lvl="1" indent="-350838">
              <a:lnSpc>
                <a:spcPct val="100000"/>
              </a:lnSpc>
              <a:spcBef>
                <a:spcPts val="0"/>
              </a:spcBef>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Compute their difference </a:t>
            </a:r>
            <a:r>
              <a:rPr lang="en-GB" altLang="nb-NO" sz="2400" dirty="0">
                <a:latin typeface="Yu Gothic UI" panose="020B0500000000000000" pitchFamily="34" charset="-128"/>
                <a:ea typeface="Yu Gothic UI" panose="020B0500000000000000" pitchFamily="34" charset="-128"/>
                <a:sym typeface="Symbol" panose="05050102010706020507" pitchFamily="18" charset="2"/>
              </a:rPr>
              <a:t></a:t>
            </a:r>
            <a:endParaRPr lang="nb-NO" altLang="nb-NO" sz="24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endParaRPr lang="en-US" altLang="nb-NO" sz="2800" dirty="0">
              <a:solidFill>
                <a:prstClr val="black"/>
              </a:solidFill>
              <a:latin typeface="Yu Gothic UI" panose="020B0500000000000000" pitchFamily="34" charset="-128"/>
              <a:ea typeface="Yu Gothic UI" panose="020B0500000000000000" pitchFamily="34" charset="-128"/>
            </a:endParaRPr>
          </a:p>
        </p:txBody>
      </p:sp>
      <p:sp>
        <p:nvSpPr>
          <p:cNvPr id="56" name="Rectangle 55"/>
          <p:cNvSpPr/>
          <p:nvPr/>
        </p:nvSpPr>
        <p:spPr>
          <a:xfrm>
            <a:off x="330527" y="5988952"/>
            <a:ext cx="2353529" cy="307777"/>
          </a:xfrm>
          <a:prstGeom prst="rect">
            <a:avLst/>
          </a:prstGeom>
        </p:spPr>
        <p:txBody>
          <a:bodyPr wrap="none">
            <a:spAutoFit/>
          </a:bodyPr>
          <a:lstStyle/>
          <a:p>
            <a:r>
              <a:rPr lang="nb-NO" sz="1400" i="1"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2369619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9451" y="2014615"/>
            <a:ext cx="11822549" cy="4360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0997"/>
          <a:stretch/>
        </p:blipFill>
        <p:spPr>
          <a:xfrm>
            <a:off x="482867" y="2245708"/>
            <a:ext cx="8827082" cy="3700197"/>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91752"/>
          <a:stretch/>
        </p:blipFill>
        <p:spPr>
          <a:xfrm>
            <a:off x="558148" y="5875538"/>
            <a:ext cx="8827082" cy="342901"/>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1"/>
            <a:ext cx="11709134" cy="606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2. </a:t>
            </a:r>
            <a:r>
              <a:rPr lang="en-US" altLang="nb-NO" sz="3200" b="1" dirty="0">
                <a:solidFill>
                  <a:srgbClr val="FF0000"/>
                </a:solidFill>
                <a:latin typeface="Yu Gothic UI" panose="020B0500000000000000" pitchFamily="34" charset="-128"/>
                <a:ea typeface="Yu Gothic UI" panose="020B0500000000000000" pitchFamily="34" charset="-128"/>
              </a:rPr>
              <a:t>Experimental </a:t>
            </a:r>
            <a:r>
              <a:rPr lang="en-US" altLang="nb-NO" sz="3200" b="1" dirty="0" err="1">
                <a:solidFill>
                  <a:srgbClr val="FF0000"/>
                </a:solidFill>
                <a:latin typeface="Yu Gothic UI" panose="020B0500000000000000" pitchFamily="34" charset="-128"/>
                <a:ea typeface="Yu Gothic UI" panose="020B0500000000000000" pitchFamily="34" charset="-128"/>
              </a:rPr>
              <a:t>variogram</a:t>
            </a:r>
            <a:r>
              <a:rPr lang="en-US" altLang="nb-NO" sz="3200" b="1" dirty="0">
                <a:solidFill>
                  <a:srgbClr val="FF0000"/>
                </a:solidFill>
                <a:latin typeface="Yu Gothic UI" panose="020B0500000000000000" pitchFamily="34" charset="-128"/>
                <a:ea typeface="Yu Gothic UI" panose="020B0500000000000000" pitchFamily="34" charset="-128"/>
              </a:rPr>
              <a:t>: example</a:t>
            </a:r>
            <a:endParaRPr lang="en-US" altLang="nb-NO" sz="1100" dirty="0">
              <a:solidFill>
                <a:srgbClr val="FF0000"/>
              </a:solidFill>
              <a:latin typeface="Yu Gothic UI" panose="020B0500000000000000" pitchFamily="34" charset="-128"/>
              <a:ea typeface="Yu Gothic UI" panose="020B0500000000000000" pitchFamily="34" charset="-128"/>
            </a:endParaRPr>
          </a:p>
        </p:txBody>
      </p:sp>
      <p:sp>
        <p:nvSpPr>
          <p:cNvPr id="56" name="Rectangle 55"/>
          <p:cNvSpPr/>
          <p:nvPr/>
        </p:nvSpPr>
        <p:spPr>
          <a:xfrm>
            <a:off x="9913752" y="6046988"/>
            <a:ext cx="2353529" cy="307777"/>
          </a:xfrm>
          <a:prstGeom prst="rect">
            <a:avLst/>
          </a:prstGeom>
        </p:spPr>
        <p:txBody>
          <a:bodyPr wrap="none">
            <a:spAutoFit/>
          </a:bodyPr>
          <a:lstStyle/>
          <a:p>
            <a:r>
              <a:rPr lang="nb-NO" sz="1400" i="1"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
        <p:nvSpPr>
          <p:cNvPr id="7" name="Rectangle 6"/>
          <p:cNvSpPr/>
          <p:nvPr/>
        </p:nvSpPr>
        <p:spPr>
          <a:xfrm>
            <a:off x="558148" y="2061331"/>
            <a:ext cx="11811000" cy="830997"/>
          </a:xfrm>
          <a:prstGeom prst="rect">
            <a:avLst/>
          </a:prstGeom>
        </p:spPr>
        <p:txBody>
          <a:bodyPr wrap="square">
            <a:spAutoFit/>
          </a:bodyPr>
          <a:lstStyle/>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Compute the difference for all point pairs </a:t>
            </a:r>
          </a:p>
          <a:p>
            <a:pPr marL="893763" lvl="1" indent="-350838">
              <a:lnSpc>
                <a:spcPct val="100000"/>
              </a:lnSpc>
              <a:spcBef>
                <a:spcPts val="0"/>
              </a:spcBef>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Plot these values as a function of the distances that separate these points </a:t>
            </a:r>
            <a:endParaRPr lang="en-US" altLang="nb-NO" sz="2800" dirty="0">
              <a:solidFill>
                <a:prstClr val="black"/>
              </a:solidFill>
              <a:latin typeface="Yu Gothic UI" panose="020B0500000000000000" pitchFamily="34" charset="-128"/>
              <a:ea typeface="Yu Gothic UI" panose="020B0500000000000000" pitchFamily="34" charset="-128"/>
            </a:endParaRPr>
          </a:p>
        </p:txBody>
      </p:sp>
      <p:sp>
        <p:nvSpPr>
          <p:cNvPr id="3" name="Rectangle 2"/>
          <p:cNvSpPr/>
          <p:nvPr/>
        </p:nvSpPr>
        <p:spPr>
          <a:xfrm>
            <a:off x="9385230" y="3819870"/>
            <a:ext cx="2730500" cy="1569660"/>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Experimental </a:t>
            </a:r>
            <a:r>
              <a:rPr lang="en-US" sz="2400" dirty="0" err="1">
                <a:solidFill>
                  <a:srgbClr val="777777"/>
                </a:solidFill>
                <a:latin typeface="Yu Gothic UI" panose="020B0500000000000000" pitchFamily="34" charset="-128"/>
                <a:ea typeface="Yu Gothic UI" panose="020B0500000000000000" pitchFamily="34" charset="-128"/>
              </a:rPr>
              <a:t>variogram</a:t>
            </a:r>
            <a:r>
              <a:rPr lang="en-US" sz="2400" dirty="0">
                <a:solidFill>
                  <a:srgbClr val="777777"/>
                </a:solidFill>
                <a:latin typeface="Yu Gothic UI" panose="020B0500000000000000" pitchFamily="34" charset="-128"/>
                <a:ea typeface="Yu Gothic UI" panose="020B0500000000000000" pitchFamily="34" charset="-128"/>
              </a:rPr>
              <a:t> plot of precipitation residual values</a:t>
            </a:r>
            <a:endParaRPr lang="nb-NO"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363239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31316" y="2061331"/>
            <a:ext cx="11822549" cy="4360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17592"/>
          <a:stretch/>
        </p:blipFill>
        <p:spPr>
          <a:xfrm>
            <a:off x="482867" y="2428689"/>
            <a:ext cx="8827084" cy="3426011"/>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1"/>
            <a:ext cx="11709134" cy="606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2. </a:t>
            </a:r>
            <a:r>
              <a:rPr lang="en-US" altLang="nb-NO" sz="3200" b="1" dirty="0">
                <a:solidFill>
                  <a:srgbClr val="FF0000"/>
                </a:solidFill>
                <a:latin typeface="Yu Gothic UI" panose="020B0500000000000000" pitchFamily="34" charset="-128"/>
                <a:ea typeface="Yu Gothic UI" panose="020B0500000000000000" pitchFamily="34" charset="-128"/>
              </a:rPr>
              <a:t>Experimental </a:t>
            </a:r>
            <a:r>
              <a:rPr lang="en-US" altLang="nb-NO" sz="3200" b="1" dirty="0" err="1">
                <a:solidFill>
                  <a:srgbClr val="FF0000"/>
                </a:solidFill>
                <a:latin typeface="Yu Gothic UI" panose="020B0500000000000000" pitchFamily="34" charset="-128"/>
                <a:ea typeface="Yu Gothic UI" panose="020B0500000000000000" pitchFamily="34" charset="-128"/>
              </a:rPr>
              <a:t>variogram</a:t>
            </a:r>
            <a:r>
              <a:rPr lang="en-US" altLang="nb-NO" sz="3200" b="1" dirty="0">
                <a:solidFill>
                  <a:srgbClr val="FF0000"/>
                </a:solidFill>
                <a:latin typeface="Yu Gothic UI" panose="020B0500000000000000" pitchFamily="34" charset="-128"/>
                <a:ea typeface="Yu Gothic UI" panose="020B0500000000000000" pitchFamily="34" charset="-128"/>
              </a:rPr>
              <a:t>: example</a:t>
            </a:r>
            <a:endParaRPr lang="en-US" altLang="nb-NO" sz="1100" dirty="0">
              <a:solidFill>
                <a:srgbClr val="FF0000"/>
              </a:solidFill>
              <a:latin typeface="Yu Gothic UI" panose="020B0500000000000000" pitchFamily="34" charset="-128"/>
              <a:ea typeface="Yu Gothic UI" panose="020B0500000000000000" pitchFamily="34" charset="-128"/>
            </a:endParaRPr>
          </a:p>
        </p:txBody>
      </p:sp>
      <p:sp>
        <p:nvSpPr>
          <p:cNvPr id="7" name="Rectangle 6"/>
          <p:cNvSpPr/>
          <p:nvPr/>
        </p:nvSpPr>
        <p:spPr>
          <a:xfrm>
            <a:off x="482866" y="2114227"/>
            <a:ext cx="8547099" cy="461665"/>
          </a:xfrm>
          <a:prstGeom prst="rect">
            <a:avLst/>
          </a:prstGeom>
        </p:spPr>
        <p:txBody>
          <a:bodyPr wrap="square">
            <a:spAutoFit/>
          </a:bodyPr>
          <a:lstStyle/>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Sample Experimental </a:t>
            </a:r>
            <a:r>
              <a:rPr lang="en-US" altLang="nb-NO" sz="2400" dirty="0" err="1">
                <a:solidFill>
                  <a:prstClr val="black"/>
                </a:solidFill>
                <a:latin typeface="Yu Gothic UI" panose="020B0500000000000000" pitchFamily="34" charset="-128"/>
                <a:ea typeface="Yu Gothic UI" panose="020B0500000000000000" pitchFamily="34" charset="-128"/>
              </a:rPr>
              <a:t>Variogram</a:t>
            </a:r>
            <a:endParaRPr lang="en-US" altLang="nb-NO" sz="2400" dirty="0">
              <a:solidFill>
                <a:prstClr val="black"/>
              </a:solidFill>
              <a:latin typeface="Yu Gothic UI" panose="020B0500000000000000" pitchFamily="34" charset="-128"/>
              <a:ea typeface="Yu Gothic UI" panose="020B0500000000000000" pitchFamily="34" charset="-128"/>
            </a:endParaRPr>
          </a:p>
        </p:txBody>
      </p:sp>
      <p:sp>
        <p:nvSpPr>
          <p:cNvPr id="3" name="Rectangle 2"/>
          <p:cNvSpPr/>
          <p:nvPr/>
        </p:nvSpPr>
        <p:spPr>
          <a:xfrm>
            <a:off x="9213827" y="3859748"/>
            <a:ext cx="2730500" cy="1938992"/>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Sample experimental </a:t>
            </a:r>
            <a:r>
              <a:rPr lang="en-US" sz="2400" dirty="0" err="1">
                <a:solidFill>
                  <a:srgbClr val="777777"/>
                </a:solidFill>
                <a:latin typeface="Yu Gothic UI" panose="020B0500000000000000" pitchFamily="34" charset="-128"/>
                <a:ea typeface="Yu Gothic UI" panose="020B0500000000000000" pitchFamily="34" charset="-128"/>
              </a:rPr>
              <a:t>variogram</a:t>
            </a:r>
            <a:r>
              <a:rPr lang="en-US" sz="2400" dirty="0">
                <a:solidFill>
                  <a:srgbClr val="777777"/>
                </a:solidFill>
                <a:latin typeface="Yu Gothic UI" panose="020B0500000000000000" pitchFamily="34" charset="-128"/>
                <a:ea typeface="Yu Gothic UI" panose="020B0500000000000000" pitchFamily="34" charset="-128"/>
              </a:rPr>
              <a:t> plot of precipitation residual values</a:t>
            </a:r>
            <a:endParaRPr lang="nb-NO" sz="2400" dirty="0">
              <a:latin typeface="Yu Gothic UI" panose="020B0500000000000000" pitchFamily="34" charset="-128"/>
              <a:ea typeface="Yu Gothic UI" panose="020B0500000000000000" pitchFamily="34" charset="-128"/>
            </a:endParaRP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91752"/>
          <a:stretch/>
        </p:blipFill>
        <p:spPr>
          <a:xfrm>
            <a:off x="558148" y="5875538"/>
            <a:ext cx="8827082" cy="342901"/>
          </a:xfrm>
          <a:prstGeom prst="rect">
            <a:avLst/>
          </a:prstGeom>
        </p:spPr>
      </p:pic>
      <p:sp>
        <p:nvSpPr>
          <p:cNvPr id="13" name="Rectangle 12"/>
          <p:cNvSpPr/>
          <p:nvPr/>
        </p:nvSpPr>
        <p:spPr>
          <a:xfrm>
            <a:off x="9787638" y="6114339"/>
            <a:ext cx="2353529" cy="307777"/>
          </a:xfrm>
          <a:prstGeom prst="rect">
            <a:avLst/>
          </a:prstGeom>
        </p:spPr>
        <p:txBody>
          <a:bodyPr wrap="none">
            <a:spAutoFit/>
          </a:bodyPr>
          <a:lstStyle/>
          <a:p>
            <a:r>
              <a:rPr lang="nb-NO" sz="1400" i="1"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cxnSp>
        <p:nvCxnSpPr>
          <p:cNvPr id="9" name="Straight Arrow Connector 8"/>
          <p:cNvCxnSpPr/>
          <p:nvPr/>
        </p:nvCxnSpPr>
        <p:spPr>
          <a:xfrm>
            <a:off x="8178129" y="3076724"/>
            <a:ext cx="648371" cy="0"/>
          </a:xfrm>
          <a:prstGeom prst="straightConnector1">
            <a:avLst/>
          </a:prstGeom>
          <a:ln w="127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341673" y="3040302"/>
            <a:ext cx="598241" cy="461665"/>
          </a:xfrm>
          <a:prstGeom prst="rect">
            <a:avLst/>
          </a:prstGeom>
        </p:spPr>
        <p:txBody>
          <a:bodyPr wrap="none">
            <a:spAutoFit/>
          </a:bodyPr>
          <a:lstStyle/>
          <a:p>
            <a:pPr marL="0" lvl="1"/>
            <a:r>
              <a:rPr lang="en-US" altLang="nb-NO" sz="2400" i="1" dirty="0">
                <a:solidFill>
                  <a:prstClr val="black"/>
                </a:solidFill>
                <a:latin typeface="Yu Gothic UI" panose="020B0500000000000000" pitchFamily="34" charset="-128"/>
                <a:ea typeface="Yu Gothic UI" panose="020B0500000000000000" pitchFamily="34" charset="-128"/>
              </a:rPr>
              <a:t>lag</a:t>
            </a:r>
          </a:p>
        </p:txBody>
      </p:sp>
      <p:sp>
        <p:nvSpPr>
          <p:cNvPr id="16" name="Freeform 18"/>
          <p:cNvSpPr>
            <a:spLocks/>
          </p:cNvSpPr>
          <p:nvPr/>
        </p:nvSpPr>
        <p:spPr bwMode="auto">
          <a:xfrm rot="21278134">
            <a:off x="6490967" y="3525310"/>
            <a:ext cx="3248666" cy="1179137"/>
          </a:xfrm>
          <a:custGeom>
            <a:avLst/>
            <a:gdLst>
              <a:gd name="T0" fmla="*/ 0 w 864"/>
              <a:gd name="T1" fmla="*/ 768 h 768"/>
              <a:gd name="T2" fmla="*/ 96 w 864"/>
              <a:gd name="T3" fmla="*/ 432 h 768"/>
              <a:gd name="T4" fmla="*/ 480 w 864"/>
              <a:gd name="T5" fmla="*/ 432 h 768"/>
              <a:gd name="T6" fmla="*/ 768 w 864"/>
              <a:gd name="T7" fmla="*/ 240 h 768"/>
              <a:gd name="T8" fmla="*/ 864 w 864"/>
              <a:gd name="T9" fmla="*/ 0 h 768"/>
            </a:gdLst>
            <a:ahLst/>
            <a:cxnLst>
              <a:cxn ang="0">
                <a:pos x="T0" y="T1"/>
              </a:cxn>
              <a:cxn ang="0">
                <a:pos x="T2" y="T3"/>
              </a:cxn>
              <a:cxn ang="0">
                <a:pos x="T4" y="T5"/>
              </a:cxn>
              <a:cxn ang="0">
                <a:pos x="T6" y="T7"/>
              </a:cxn>
              <a:cxn ang="0">
                <a:pos x="T8" y="T9"/>
              </a:cxn>
            </a:cxnLst>
            <a:rect l="0" t="0" r="r" b="b"/>
            <a:pathLst>
              <a:path w="864" h="768">
                <a:moveTo>
                  <a:pt x="0" y="768"/>
                </a:moveTo>
                <a:cubicBezTo>
                  <a:pt x="8" y="628"/>
                  <a:pt x="16" y="488"/>
                  <a:pt x="96" y="432"/>
                </a:cubicBezTo>
                <a:cubicBezTo>
                  <a:pt x="176" y="376"/>
                  <a:pt x="368" y="464"/>
                  <a:pt x="480" y="432"/>
                </a:cubicBezTo>
                <a:cubicBezTo>
                  <a:pt x="592" y="400"/>
                  <a:pt x="704" y="312"/>
                  <a:pt x="768" y="240"/>
                </a:cubicBezTo>
                <a:cubicBezTo>
                  <a:pt x="832" y="168"/>
                  <a:pt x="848" y="84"/>
                  <a:pt x="864" y="0"/>
                </a:cubicBez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b-NO" sz="2400">
              <a:latin typeface="Yu Gothic UI" panose="020B0500000000000000" pitchFamily="34" charset="-128"/>
              <a:ea typeface="Yu Gothic UI" panose="020B0500000000000000" pitchFamily="34" charset="-128"/>
            </a:endParaRPr>
          </a:p>
        </p:txBody>
      </p:sp>
      <p:sp>
        <p:nvSpPr>
          <p:cNvPr id="18" name="Rectangle 17"/>
          <p:cNvSpPr/>
          <p:nvPr/>
        </p:nvSpPr>
        <p:spPr>
          <a:xfrm>
            <a:off x="9143379" y="2175705"/>
            <a:ext cx="3174030" cy="1200329"/>
          </a:xfrm>
          <a:prstGeom prst="rect">
            <a:avLst/>
          </a:prstGeom>
        </p:spPr>
        <p:txBody>
          <a:bodyPr wrap="square">
            <a:spAutoFit/>
          </a:bodyPr>
          <a:lstStyle/>
          <a:p>
            <a:pPr marL="0" lvl="1"/>
            <a:r>
              <a:rPr lang="en-US" altLang="nb-NO" sz="2400" i="1" dirty="0">
                <a:solidFill>
                  <a:prstClr val="black"/>
                </a:solidFill>
                <a:latin typeface="Yu Gothic UI" panose="020B0500000000000000" pitchFamily="34" charset="-128"/>
                <a:ea typeface="Yu Gothic UI" panose="020B0500000000000000" pitchFamily="34" charset="-128"/>
              </a:rPr>
              <a:t>Average value = sample experimental </a:t>
            </a:r>
            <a:r>
              <a:rPr lang="en-US" altLang="nb-NO" sz="2400" i="1" dirty="0" err="1">
                <a:solidFill>
                  <a:prstClr val="black"/>
                </a:solidFill>
                <a:latin typeface="Yu Gothic UI" panose="020B0500000000000000" pitchFamily="34" charset="-128"/>
                <a:ea typeface="Yu Gothic UI" panose="020B0500000000000000" pitchFamily="34" charset="-128"/>
              </a:rPr>
              <a:t>variogram</a:t>
            </a:r>
            <a:r>
              <a:rPr lang="en-US" altLang="nb-NO" sz="2400" i="1" dirty="0">
                <a:solidFill>
                  <a:prstClr val="black"/>
                </a:solidFill>
                <a:latin typeface="Yu Gothic UI" panose="020B0500000000000000" pitchFamily="34" charset="-128"/>
                <a:ea typeface="Yu Gothic UI" panose="020B0500000000000000" pitchFamily="34" charset="-128"/>
              </a:rPr>
              <a:t> estimates</a:t>
            </a:r>
          </a:p>
        </p:txBody>
      </p:sp>
    </p:spTree>
    <p:extLst>
      <p:ext uri="{BB962C8B-B14F-4D97-AF65-F5344CB8AC3E}">
        <p14:creationId xmlns:p14="http://schemas.microsoft.com/office/powerpoint/2010/main" val="767444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31316" y="2061331"/>
            <a:ext cx="11822549" cy="4360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4359"/>
          <a:stretch/>
        </p:blipFill>
        <p:spPr>
          <a:xfrm>
            <a:off x="5753018" y="2055342"/>
            <a:ext cx="6400847" cy="4372764"/>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1"/>
            <a:ext cx="11709134" cy="606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3. </a:t>
            </a:r>
            <a:r>
              <a:rPr lang="en-US" altLang="nb-NO" sz="3200" b="1" dirty="0">
                <a:solidFill>
                  <a:srgbClr val="FF0000"/>
                </a:solidFill>
                <a:latin typeface="Yu Gothic UI" panose="020B0500000000000000" pitchFamily="34" charset="-128"/>
                <a:ea typeface="Yu Gothic UI" panose="020B0500000000000000" pitchFamily="34" charset="-128"/>
              </a:rPr>
              <a:t>Experimental </a:t>
            </a:r>
            <a:r>
              <a:rPr lang="en-US" altLang="nb-NO" sz="3200" b="1" dirty="0" err="1">
                <a:solidFill>
                  <a:srgbClr val="FF0000"/>
                </a:solidFill>
                <a:latin typeface="Yu Gothic UI" panose="020B0500000000000000" pitchFamily="34" charset="-128"/>
                <a:ea typeface="Yu Gothic UI" panose="020B0500000000000000" pitchFamily="34" charset="-128"/>
              </a:rPr>
              <a:t>variogram</a:t>
            </a:r>
            <a:r>
              <a:rPr lang="en-US" altLang="nb-NO" sz="3200" b="1" dirty="0">
                <a:solidFill>
                  <a:srgbClr val="FF0000"/>
                </a:solidFill>
                <a:latin typeface="Yu Gothic UI" panose="020B0500000000000000" pitchFamily="34" charset="-128"/>
                <a:ea typeface="Yu Gothic UI" panose="020B0500000000000000" pitchFamily="34" charset="-128"/>
              </a:rPr>
              <a:t> model</a:t>
            </a:r>
            <a:endParaRPr lang="en-US" altLang="nb-NO" sz="1100" dirty="0">
              <a:solidFill>
                <a:srgbClr val="FF0000"/>
              </a:solidFill>
              <a:latin typeface="Yu Gothic UI" panose="020B0500000000000000" pitchFamily="34" charset="-128"/>
              <a:ea typeface="Yu Gothic UI" panose="020B0500000000000000" pitchFamily="34" charset="-128"/>
            </a:endParaRPr>
          </a:p>
        </p:txBody>
      </p:sp>
      <p:sp>
        <p:nvSpPr>
          <p:cNvPr id="15" name="Rectangle 14"/>
          <p:cNvSpPr/>
          <p:nvPr/>
        </p:nvSpPr>
        <p:spPr>
          <a:xfrm>
            <a:off x="558148" y="2061331"/>
            <a:ext cx="4648852" cy="2677656"/>
          </a:xfrm>
          <a:prstGeom prst="rect">
            <a:avLst/>
          </a:prstGeom>
        </p:spPr>
        <p:txBody>
          <a:bodyPr wrap="square">
            <a:spAutoFit/>
          </a:bodyPr>
          <a:lstStyle/>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Fit a mathematical model to our sample experimental </a:t>
            </a:r>
            <a:r>
              <a:rPr lang="en-US" altLang="nb-NO" sz="2400" dirty="0" err="1">
                <a:solidFill>
                  <a:prstClr val="black"/>
                </a:solidFill>
                <a:latin typeface="Yu Gothic UI" panose="020B0500000000000000" pitchFamily="34" charset="-128"/>
                <a:ea typeface="Yu Gothic UI" panose="020B0500000000000000" pitchFamily="34" charset="-128"/>
              </a:rPr>
              <a:t>variogram</a:t>
            </a:r>
            <a:endParaRPr lang="en-US" altLang="nb-NO" sz="2400" dirty="0">
              <a:solidFill>
                <a:prstClr val="black"/>
              </a:solidFill>
              <a:latin typeface="Yu Gothic UI" panose="020B0500000000000000" pitchFamily="34" charset="-128"/>
              <a:ea typeface="Yu Gothic UI" panose="020B0500000000000000" pitchFamily="34" charset="-128"/>
            </a:endParaRPr>
          </a:p>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Different mathematical models can be used; their availability is software dependent</a:t>
            </a:r>
          </a:p>
        </p:txBody>
      </p:sp>
      <p:sp>
        <p:nvSpPr>
          <p:cNvPr id="4" name="Rectangle 3"/>
          <p:cNvSpPr/>
          <p:nvPr/>
        </p:nvSpPr>
        <p:spPr>
          <a:xfrm>
            <a:off x="1388812" y="5466834"/>
            <a:ext cx="3458260" cy="830997"/>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A subset of </a:t>
            </a:r>
            <a:r>
              <a:rPr lang="en-US" sz="2400" dirty="0" err="1">
                <a:solidFill>
                  <a:srgbClr val="777777"/>
                </a:solidFill>
                <a:latin typeface="Yu Gothic UI" panose="020B0500000000000000" pitchFamily="34" charset="-128"/>
                <a:ea typeface="Yu Gothic UI" panose="020B0500000000000000" pitchFamily="34" charset="-128"/>
              </a:rPr>
              <a:t>variogram</a:t>
            </a:r>
            <a:r>
              <a:rPr lang="en-US" sz="2400" dirty="0">
                <a:solidFill>
                  <a:srgbClr val="777777"/>
                </a:solidFill>
                <a:latin typeface="Yu Gothic UI" panose="020B0500000000000000" pitchFamily="34" charset="-128"/>
                <a:ea typeface="Yu Gothic UI" panose="020B0500000000000000" pitchFamily="34" charset="-128"/>
              </a:rPr>
              <a:t> models available</a:t>
            </a:r>
            <a:endParaRPr lang="nb-NO"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487030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1316" y="1972431"/>
            <a:ext cx="11822549" cy="4403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0"/>
            <a:ext cx="11226534" cy="50733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3. </a:t>
            </a:r>
            <a:r>
              <a:rPr lang="en-US" altLang="nb-NO" sz="3200" b="1" dirty="0">
                <a:solidFill>
                  <a:srgbClr val="FF0000"/>
                </a:solidFill>
                <a:latin typeface="Yu Gothic UI" panose="020B0500000000000000" pitchFamily="34" charset="-128"/>
                <a:ea typeface="Yu Gothic UI" panose="020B0500000000000000" pitchFamily="34" charset="-128"/>
              </a:rPr>
              <a:t>Experimental </a:t>
            </a:r>
            <a:r>
              <a:rPr lang="en-US" altLang="nb-NO" sz="3200" b="1" dirty="0" err="1">
                <a:solidFill>
                  <a:srgbClr val="FF0000"/>
                </a:solidFill>
                <a:latin typeface="Yu Gothic UI" panose="020B0500000000000000" pitchFamily="34" charset="-128"/>
                <a:ea typeface="Yu Gothic UI" panose="020B0500000000000000" pitchFamily="34" charset="-128"/>
              </a:rPr>
              <a:t>variogram</a:t>
            </a:r>
            <a:r>
              <a:rPr lang="en-US" altLang="nb-NO" sz="3200" b="1" dirty="0">
                <a:solidFill>
                  <a:srgbClr val="FF0000"/>
                </a:solidFill>
                <a:latin typeface="Yu Gothic UI" panose="020B0500000000000000" pitchFamily="34" charset="-128"/>
                <a:ea typeface="Yu Gothic UI" panose="020B0500000000000000" pitchFamily="34" charset="-128"/>
              </a:rPr>
              <a:t> model: example</a:t>
            </a:r>
          </a:p>
        </p:txBody>
      </p:sp>
      <p:sp>
        <p:nvSpPr>
          <p:cNvPr id="2" name="Rectangle 1"/>
          <p:cNvSpPr/>
          <p:nvPr/>
        </p:nvSpPr>
        <p:spPr>
          <a:xfrm>
            <a:off x="369451" y="5752241"/>
            <a:ext cx="7466449" cy="461665"/>
          </a:xfrm>
          <a:prstGeom prst="rect">
            <a:avLst/>
          </a:prstGeom>
        </p:spPr>
        <p:txBody>
          <a:bodyPr wrap="square">
            <a:spAutoFit/>
          </a:bodyPr>
          <a:lstStyle/>
          <a:p>
            <a:pPr algn="ctr"/>
            <a:r>
              <a:rPr lang="en-US" sz="2400" dirty="0">
                <a:solidFill>
                  <a:srgbClr val="777777"/>
                </a:solidFill>
                <a:latin typeface="Yu Gothic UI" panose="020B0500000000000000" pitchFamily="34" charset="-128"/>
                <a:ea typeface="Yu Gothic UI" panose="020B0500000000000000" pitchFamily="34" charset="-128"/>
              </a:rPr>
              <a:t>A spherical model fit to our residual </a:t>
            </a:r>
            <a:r>
              <a:rPr lang="en-US" sz="2400" dirty="0" err="1">
                <a:solidFill>
                  <a:srgbClr val="777777"/>
                </a:solidFill>
                <a:latin typeface="Yu Gothic UI" panose="020B0500000000000000" pitchFamily="34" charset="-128"/>
                <a:ea typeface="Yu Gothic UI" panose="020B0500000000000000" pitchFamily="34" charset="-128"/>
              </a:rPr>
              <a:t>variogram</a:t>
            </a:r>
            <a:endParaRPr lang="nb-NO" sz="2400" dirty="0">
              <a:latin typeface="Yu Gothic UI" panose="020B0500000000000000" pitchFamily="34" charset="-128"/>
              <a:ea typeface="Yu Gothic UI" panose="020B0500000000000000" pitchFamily="34" charset="-12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6" y="2239131"/>
            <a:ext cx="8120435" cy="3480186"/>
          </a:xfrm>
          <a:prstGeom prst="rect">
            <a:avLst/>
          </a:prstGeom>
        </p:spPr>
      </p:pic>
      <p:sp>
        <p:nvSpPr>
          <p:cNvPr id="5" name="Rectangle 4"/>
          <p:cNvSpPr/>
          <p:nvPr/>
        </p:nvSpPr>
        <p:spPr>
          <a:xfrm>
            <a:off x="8603301" y="2854052"/>
            <a:ext cx="2952849" cy="1938992"/>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The most popular models are:</a:t>
            </a:r>
          </a:p>
          <a:p>
            <a:pPr marL="342900" indent="-342900">
              <a:buFont typeface="Arial" panose="020B0604020202020204" pitchFamily="34" charset="0"/>
              <a:buChar char="•"/>
            </a:pPr>
            <a:r>
              <a:rPr lang="en-US" sz="2400" i="1" dirty="0">
                <a:latin typeface="Yu Gothic UI" panose="020B0500000000000000" pitchFamily="34" charset="-128"/>
                <a:ea typeface="Yu Gothic UI" panose="020B0500000000000000" pitchFamily="34" charset="-128"/>
              </a:rPr>
              <a:t>Spherical</a:t>
            </a:r>
          </a:p>
          <a:p>
            <a:pPr marL="342900" indent="-342900">
              <a:buFont typeface="Arial" panose="020B0604020202020204" pitchFamily="34" charset="0"/>
              <a:buChar char="•"/>
            </a:pPr>
            <a:r>
              <a:rPr lang="en-US" sz="2400" i="1" dirty="0">
                <a:latin typeface="Yu Gothic UI" panose="020B0500000000000000" pitchFamily="34" charset="-128"/>
                <a:ea typeface="Yu Gothic UI" panose="020B0500000000000000" pitchFamily="34" charset="-128"/>
              </a:rPr>
              <a:t>Linear </a:t>
            </a:r>
          </a:p>
          <a:p>
            <a:pPr marL="342900" indent="-342900">
              <a:buFont typeface="Arial" panose="020B0604020202020204" pitchFamily="34" charset="0"/>
              <a:buChar char="•"/>
            </a:pPr>
            <a:r>
              <a:rPr lang="en-US" sz="2400" i="1" dirty="0">
                <a:latin typeface="Yu Gothic UI" panose="020B0500000000000000" pitchFamily="34" charset="-128"/>
                <a:ea typeface="Yu Gothic UI" panose="020B0500000000000000" pitchFamily="34" charset="-128"/>
              </a:rPr>
              <a:t>Gaussian </a:t>
            </a:r>
            <a:endParaRPr lang="nb-NO" altLang="nb-NO" sz="2400" i="1" dirty="0">
              <a:latin typeface="Yu Gothic UI" panose="020B0500000000000000" pitchFamily="34" charset="-128"/>
              <a:ea typeface="Yu Gothic UI" panose="020B0500000000000000" pitchFamily="34" charset="-128"/>
            </a:endParaRPr>
          </a:p>
        </p:txBody>
      </p:sp>
      <p:sp>
        <p:nvSpPr>
          <p:cNvPr id="11" name="Rectangle 10"/>
          <p:cNvSpPr/>
          <p:nvPr/>
        </p:nvSpPr>
        <p:spPr>
          <a:xfrm>
            <a:off x="558148" y="2061331"/>
            <a:ext cx="10567052" cy="461665"/>
          </a:xfrm>
          <a:prstGeom prst="rect">
            <a:avLst/>
          </a:prstGeom>
        </p:spPr>
        <p:txBody>
          <a:bodyPr wrap="square">
            <a:spAutoFit/>
          </a:bodyPr>
          <a:lstStyle/>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we fit the Spherical function to our sample experimental </a:t>
            </a:r>
            <a:r>
              <a:rPr lang="en-US" altLang="nb-NO" sz="2400" dirty="0" err="1">
                <a:solidFill>
                  <a:prstClr val="black"/>
                </a:solidFill>
                <a:latin typeface="Yu Gothic UI" panose="020B0500000000000000" pitchFamily="34" charset="-128"/>
                <a:ea typeface="Yu Gothic UI" panose="020B0500000000000000" pitchFamily="34" charset="-128"/>
              </a:rPr>
              <a:t>variogram</a:t>
            </a:r>
            <a:endParaRPr lang="en-US" altLang="nb-NO" sz="2400" dirty="0">
              <a:solidFill>
                <a:prstClr val="black"/>
              </a:solidFill>
              <a:latin typeface="Yu Gothic UI" panose="020B0500000000000000" pitchFamily="34" charset="-128"/>
              <a:ea typeface="Yu Gothic UI" panose="020B0500000000000000" pitchFamily="34" charset="-128"/>
            </a:endParaRPr>
          </a:p>
        </p:txBody>
      </p:sp>
      <p:sp>
        <p:nvSpPr>
          <p:cNvPr id="12" name="Rectangle 11"/>
          <p:cNvSpPr/>
          <p:nvPr/>
        </p:nvSpPr>
        <p:spPr>
          <a:xfrm>
            <a:off x="9219711" y="6006108"/>
            <a:ext cx="2972289" cy="369332"/>
          </a:xfrm>
          <a:prstGeom prst="rect">
            <a:avLst/>
          </a:prstGeom>
        </p:spPr>
        <p:txBody>
          <a:bodyPr wrap="none">
            <a:spAutoFit/>
          </a:bodyPr>
          <a:lstStyle/>
          <a:p>
            <a:r>
              <a:rPr lang="nb-NO" dirty="0">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3149841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1316" y="1972431"/>
            <a:ext cx="11822549" cy="4403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6" y="2081861"/>
            <a:ext cx="8723784" cy="4108747"/>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0"/>
            <a:ext cx="11226534" cy="50733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4. </a:t>
            </a:r>
            <a:r>
              <a:rPr lang="en-US" altLang="nb-NO" sz="3200" b="1" dirty="0">
                <a:solidFill>
                  <a:srgbClr val="FF0000"/>
                </a:solidFill>
                <a:latin typeface="Yu Gothic UI" panose="020B0500000000000000" pitchFamily="34" charset="-128"/>
                <a:ea typeface="Yu Gothic UI" panose="020B0500000000000000" pitchFamily="34" charset="-128"/>
              </a:rPr>
              <a:t>Kriging Interpolation</a:t>
            </a:r>
          </a:p>
        </p:txBody>
      </p:sp>
      <p:sp>
        <p:nvSpPr>
          <p:cNvPr id="11" name="Rectangle 10"/>
          <p:cNvSpPr/>
          <p:nvPr/>
        </p:nvSpPr>
        <p:spPr>
          <a:xfrm>
            <a:off x="6769100" y="2081861"/>
            <a:ext cx="5422900" cy="1569660"/>
          </a:xfrm>
          <a:prstGeom prst="rect">
            <a:avLst/>
          </a:prstGeom>
        </p:spPr>
        <p:txBody>
          <a:bodyPr wrap="square">
            <a:spAutoFit/>
          </a:bodyPr>
          <a:lstStyle/>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The </a:t>
            </a:r>
            <a:r>
              <a:rPr lang="en-US" altLang="nb-NO" sz="2400" dirty="0" err="1">
                <a:solidFill>
                  <a:prstClr val="black"/>
                </a:solidFill>
                <a:latin typeface="Yu Gothic UI" panose="020B0500000000000000" pitchFamily="34" charset="-128"/>
                <a:ea typeface="Yu Gothic UI" panose="020B0500000000000000" pitchFamily="34" charset="-128"/>
              </a:rPr>
              <a:t>variogram</a:t>
            </a:r>
            <a:r>
              <a:rPr lang="en-US" altLang="nb-NO" sz="2400" dirty="0">
                <a:solidFill>
                  <a:prstClr val="black"/>
                </a:solidFill>
                <a:latin typeface="Yu Gothic UI" panose="020B0500000000000000" pitchFamily="34" charset="-128"/>
                <a:ea typeface="Yu Gothic UI" panose="020B0500000000000000" pitchFamily="34" charset="-128"/>
              </a:rPr>
              <a:t> model is used by the kriging interpolator to provide localized weighting parameters. </a:t>
            </a:r>
          </a:p>
        </p:txBody>
      </p:sp>
      <p:sp>
        <p:nvSpPr>
          <p:cNvPr id="3" name="Rectangle 2"/>
          <p:cNvSpPr/>
          <p:nvPr/>
        </p:nvSpPr>
        <p:spPr>
          <a:xfrm>
            <a:off x="6553200" y="5357393"/>
            <a:ext cx="5518935" cy="830997"/>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Kriging interpolation of the </a:t>
            </a:r>
            <a:r>
              <a:rPr lang="en-US" sz="2400" dirty="0" err="1">
                <a:solidFill>
                  <a:srgbClr val="777777"/>
                </a:solidFill>
                <a:latin typeface="Yu Gothic UI" panose="020B0500000000000000" pitchFamily="34" charset="-128"/>
                <a:ea typeface="Yu Gothic UI" panose="020B0500000000000000" pitchFamily="34" charset="-128"/>
              </a:rPr>
              <a:t>detrended</a:t>
            </a:r>
            <a:r>
              <a:rPr lang="en-US" sz="2400" dirty="0">
                <a:solidFill>
                  <a:srgbClr val="777777"/>
                </a:solidFill>
                <a:latin typeface="Yu Gothic UI" panose="020B0500000000000000" pitchFamily="34" charset="-128"/>
                <a:ea typeface="Yu Gothic UI" panose="020B0500000000000000" pitchFamily="34" charset="-128"/>
              </a:rPr>
              <a:t> (residual) precipitation values</a:t>
            </a:r>
            <a:endParaRPr lang="nb-NO" sz="2400" dirty="0">
              <a:latin typeface="Yu Gothic UI" panose="020B0500000000000000" pitchFamily="34" charset="-128"/>
              <a:ea typeface="Yu Gothic UI" panose="020B0500000000000000" pitchFamily="34" charset="-128"/>
            </a:endParaRPr>
          </a:p>
        </p:txBody>
      </p:sp>
      <p:sp>
        <p:nvSpPr>
          <p:cNvPr id="12" name="Rectangle 11"/>
          <p:cNvSpPr/>
          <p:nvPr/>
        </p:nvSpPr>
        <p:spPr>
          <a:xfrm>
            <a:off x="293181" y="6144615"/>
            <a:ext cx="2044149" cy="276999"/>
          </a:xfrm>
          <a:prstGeom prst="rect">
            <a:avLst/>
          </a:prstGeom>
        </p:spPr>
        <p:txBody>
          <a:bodyPr wrap="none">
            <a:spAutoFit/>
          </a:bodyPr>
          <a:lstStyle/>
          <a:p>
            <a:r>
              <a:rPr lang="nb-NO" sz="1200" i="1"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346284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69452" y="2189020"/>
            <a:ext cx="361610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369453" y="2318202"/>
            <a:ext cx="3526274" cy="2662267"/>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What is Geostatistics</a:t>
            </a:r>
          </a:p>
          <a:p>
            <a:endParaRPr lang="en-GB" sz="11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266700" indent="-266700">
              <a:buFont typeface="Arial" panose="020B0604020202020204" pitchFamily="34" charset="0"/>
              <a:buChar char="•"/>
            </a:pPr>
            <a:r>
              <a:rPr lang="en-GB" sz="32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Regionalized variable theory  </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4" name="Rounded Rectangle 23"/>
          <p:cNvSpPr/>
          <p:nvPr/>
        </p:nvSpPr>
        <p:spPr>
          <a:xfrm>
            <a:off x="4471637" y="2177046"/>
            <a:ext cx="3899477" cy="3494272"/>
          </a:xfrm>
          <a:prstGeom prst="roundRect">
            <a:avLst>
              <a:gd name="adj" fmla="val 8239"/>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5" name="Rectangle 24"/>
          <p:cNvSpPr/>
          <p:nvPr/>
        </p:nvSpPr>
        <p:spPr>
          <a:xfrm>
            <a:off x="4690030" y="2318202"/>
            <a:ext cx="3530357" cy="3585597"/>
          </a:xfrm>
          <a:prstGeom prst="rect">
            <a:avLst/>
          </a:prstGeom>
          <a:noFill/>
          <a:ln>
            <a:noFill/>
          </a:ln>
        </p:spPr>
        <p:txBody>
          <a:bodyPr wrap="square">
            <a:spAutoFit/>
          </a:bodyPr>
          <a:lstStyle/>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Kriging </a:t>
            </a:r>
          </a:p>
          <a:p>
            <a:endParaRPr lang="en-US" sz="11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US" sz="32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Spatial variation</a:t>
            </a:r>
          </a:p>
          <a:p>
            <a:pPr marL="457200" indent="-457200">
              <a:buFont typeface="Arial" panose="020B0604020202020204" pitchFamily="34" charset="0"/>
              <a:buChar char="•"/>
            </a:pPr>
            <a:r>
              <a:rPr lang="en-US" sz="32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Semivariogram</a:t>
            </a:r>
          </a:p>
          <a:p>
            <a:pPr marL="457200" indent="-457200">
              <a:buFont typeface="Arial" panose="020B0604020202020204" pitchFamily="34" charset="0"/>
              <a:buChar char="•"/>
            </a:pPr>
            <a:r>
              <a:rPr lang="en-US" sz="32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Basic statistic concept</a:t>
            </a:r>
          </a:p>
          <a:p>
            <a:endParaRPr lang="en-US" sz="32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endParaRPr lang="en-US"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6" name="Rounded Rectangle 25"/>
          <p:cNvSpPr/>
          <p:nvPr/>
        </p:nvSpPr>
        <p:spPr>
          <a:xfrm>
            <a:off x="9014690" y="2183032"/>
            <a:ext cx="2883186"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8" name="Oval 27"/>
          <p:cNvSpPr/>
          <p:nvPr/>
        </p:nvSpPr>
        <p:spPr>
          <a:xfrm>
            <a:off x="3451127"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9" name="Rectangle 28"/>
          <p:cNvSpPr/>
          <p:nvPr/>
        </p:nvSpPr>
        <p:spPr>
          <a:xfrm>
            <a:off x="3593263" y="1855283"/>
            <a:ext cx="516488" cy="830997"/>
          </a:xfrm>
          <a:prstGeom prst="rect">
            <a:avLst/>
          </a:prstGeom>
        </p:spPr>
        <p:txBody>
          <a:bodyPr wrap="squar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1"/>
              </a:solidFill>
              <a:latin typeface="Yu Gothic UI" panose="020B0500000000000000" pitchFamily="34" charset="-128"/>
              <a:ea typeface="Yu Gothic UI" panose="020B0500000000000000" pitchFamily="34" charset="-128"/>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16" name="Rectangle 15"/>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17" name="Rectangle 16"/>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8" name="Oval 17"/>
          <p:cNvSpPr/>
          <p:nvPr/>
        </p:nvSpPr>
        <p:spPr>
          <a:xfrm>
            <a:off x="11339280" y="1862389"/>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19" name="Rectangle 18"/>
          <p:cNvSpPr/>
          <p:nvPr/>
        </p:nvSpPr>
        <p:spPr>
          <a:xfrm>
            <a:off x="11500023" y="1850047"/>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0" name="Oval 19"/>
          <p:cNvSpPr/>
          <p:nvPr/>
        </p:nvSpPr>
        <p:spPr>
          <a:xfrm>
            <a:off x="7949610" y="1851503"/>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1" name="Rectangle 20"/>
          <p:cNvSpPr/>
          <p:nvPr/>
        </p:nvSpPr>
        <p:spPr>
          <a:xfrm>
            <a:off x="8101428" y="1845760"/>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34" name="Rectangle 33"/>
          <p:cNvSpPr/>
          <p:nvPr/>
        </p:nvSpPr>
        <p:spPr>
          <a:xfrm>
            <a:off x="9090017" y="2318202"/>
            <a:ext cx="2807859" cy="2231380"/>
          </a:xfrm>
          <a:prstGeom prst="rect">
            <a:avLst/>
          </a:prstGeom>
          <a:noFill/>
          <a:ln>
            <a:noFill/>
          </a:ln>
        </p:spPr>
        <p:txBody>
          <a:bodyPr wrap="square">
            <a:spAutoFit/>
          </a:bodyPr>
          <a:lstStyle/>
          <a:p>
            <a:pPr marL="271463" indent="-271463">
              <a:buFont typeface="Arial" panose="020B0604020202020204" pitchFamily="34" charset="0"/>
              <a:buChar char="•"/>
            </a:pPr>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Kriging in ArcGIS</a:t>
            </a:r>
          </a:p>
          <a:p>
            <a:pPr marL="271463" indent="-271463">
              <a:buFont typeface="Arial" panose="020B0604020202020204" pitchFamily="34" charset="0"/>
              <a:buChar char="•"/>
            </a:pPr>
            <a:endParaRPr lang="en-US" sz="11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271463" indent="-271463">
              <a:buFont typeface="Arial" panose="020B0604020202020204" pitchFamily="34" charset="0"/>
              <a:buChar char="•"/>
            </a:pPr>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Summary</a:t>
            </a:r>
          </a:p>
          <a:p>
            <a:endParaRPr lang="en-GB"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976487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1316" y="1972431"/>
            <a:ext cx="11822549" cy="4403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60" y="2092439"/>
            <a:ext cx="8701325" cy="4098169"/>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0"/>
            <a:ext cx="11226534" cy="50733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4. </a:t>
            </a:r>
            <a:r>
              <a:rPr lang="en-US" altLang="nb-NO" sz="3200" b="1" dirty="0">
                <a:solidFill>
                  <a:srgbClr val="FF0000"/>
                </a:solidFill>
                <a:latin typeface="Yu Gothic UI" panose="020B0500000000000000" pitchFamily="34" charset="-128"/>
                <a:ea typeface="Yu Gothic UI" panose="020B0500000000000000" pitchFamily="34" charset="-128"/>
              </a:rPr>
              <a:t>Kriging Interpolation</a:t>
            </a:r>
          </a:p>
        </p:txBody>
      </p:sp>
      <p:sp>
        <p:nvSpPr>
          <p:cNvPr id="11" name="Rectangle 10"/>
          <p:cNvSpPr/>
          <p:nvPr/>
        </p:nvSpPr>
        <p:spPr>
          <a:xfrm>
            <a:off x="6769100" y="2081861"/>
            <a:ext cx="5422900" cy="1569660"/>
          </a:xfrm>
          <a:prstGeom prst="rect">
            <a:avLst/>
          </a:prstGeom>
        </p:spPr>
        <p:txBody>
          <a:bodyPr wrap="square">
            <a:spAutoFit/>
          </a:bodyPr>
          <a:lstStyle/>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Combine the interpolated surface (of the residual) with the interpolated surface produced from the trend interpolation</a:t>
            </a:r>
          </a:p>
        </p:txBody>
      </p:sp>
      <p:sp>
        <p:nvSpPr>
          <p:cNvPr id="3" name="Rectangle 2"/>
          <p:cNvSpPr/>
          <p:nvPr/>
        </p:nvSpPr>
        <p:spPr>
          <a:xfrm>
            <a:off x="6553200" y="5357393"/>
            <a:ext cx="5129967" cy="461665"/>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The final </a:t>
            </a:r>
            <a:r>
              <a:rPr lang="en-US" sz="2400" dirty="0" err="1">
                <a:solidFill>
                  <a:srgbClr val="777777"/>
                </a:solidFill>
                <a:latin typeface="Yu Gothic UI" panose="020B0500000000000000" pitchFamily="34" charset="-128"/>
                <a:ea typeface="Yu Gothic UI" panose="020B0500000000000000" pitchFamily="34" charset="-128"/>
              </a:rPr>
              <a:t>kriged</a:t>
            </a:r>
            <a:r>
              <a:rPr lang="en-US" sz="2400" dirty="0">
                <a:solidFill>
                  <a:srgbClr val="777777"/>
                </a:solidFill>
                <a:latin typeface="Yu Gothic UI" panose="020B0500000000000000" pitchFamily="34" charset="-128"/>
                <a:ea typeface="Yu Gothic UI" panose="020B0500000000000000" pitchFamily="34" charset="-128"/>
              </a:rPr>
              <a:t> surface</a:t>
            </a:r>
            <a:endParaRPr lang="nb-NO" sz="2400" dirty="0">
              <a:latin typeface="Yu Gothic UI" panose="020B0500000000000000" pitchFamily="34" charset="-128"/>
              <a:ea typeface="Yu Gothic UI" panose="020B0500000000000000" pitchFamily="34" charset="-128"/>
            </a:endParaRPr>
          </a:p>
        </p:txBody>
      </p:sp>
      <p:sp>
        <p:nvSpPr>
          <p:cNvPr id="12" name="Rectangle 11"/>
          <p:cNvSpPr/>
          <p:nvPr/>
        </p:nvSpPr>
        <p:spPr>
          <a:xfrm>
            <a:off x="293181" y="6144615"/>
            <a:ext cx="2044149" cy="276999"/>
          </a:xfrm>
          <a:prstGeom prst="rect">
            <a:avLst/>
          </a:prstGeom>
        </p:spPr>
        <p:txBody>
          <a:bodyPr wrap="none">
            <a:spAutoFit/>
          </a:bodyPr>
          <a:lstStyle/>
          <a:p>
            <a:r>
              <a:rPr lang="nb-NO" sz="1200" i="1"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3723295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1316" y="1972431"/>
            <a:ext cx="11822549" cy="4403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8209" r="23521"/>
          <a:stretch/>
        </p:blipFill>
        <p:spPr>
          <a:xfrm>
            <a:off x="6159501" y="2116491"/>
            <a:ext cx="5905500" cy="4074117"/>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9267" r="23013"/>
          <a:stretch/>
        </p:blipFill>
        <p:spPr>
          <a:xfrm>
            <a:off x="381239" y="2092439"/>
            <a:ext cx="5892562" cy="4098169"/>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0"/>
            <a:ext cx="11226534" cy="50733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Comparison Kriging and Trend Surface</a:t>
            </a:r>
            <a:endParaRPr lang="en-US" altLang="nb-NO" sz="3200" b="1" dirty="0">
              <a:solidFill>
                <a:srgbClr val="FF0000"/>
              </a:solidFill>
              <a:latin typeface="Yu Gothic UI" panose="020B0500000000000000" pitchFamily="34" charset="-128"/>
              <a:ea typeface="Yu Gothic UI" panose="020B0500000000000000" pitchFamily="34" charset="-128"/>
            </a:endParaRPr>
          </a:p>
        </p:txBody>
      </p:sp>
      <p:sp>
        <p:nvSpPr>
          <p:cNvPr id="11" name="Rectangle 10"/>
          <p:cNvSpPr/>
          <p:nvPr/>
        </p:nvSpPr>
        <p:spPr>
          <a:xfrm>
            <a:off x="838200" y="5502874"/>
            <a:ext cx="1905000" cy="523220"/>
          </a:xfrm>
          <a:prstGeom prst="rect">
            <a:avLst/>
          </a:prstGeom>
        </p:spPr>
        <p:txBody>
          <a:bodyPr wrap="square">
            <a:spAutoFit/>
          </a:bodyPr>
          <a:lstStyle/>
          <a:p>
            <a:pPr marL="0" lvl="1"/>
            <a:r>
              <a:rPr lang="en-US" altLang="nb-NO" sz="2800" b="1" dirty="0">
                <a:solidFill>
                  <a:prstClr val="black"/>
                </a:solidFill>
                <a:latin typeface="Yu Gothic UI" panose="020B0500000000000000" pitchFamily="34" charset="-128"/>
                <a:ea typeface="Yu Gothic UI" panose="020B0500000000000000" pitchFamily="34" charset="-128"/>
              </a:rPr>
              <a:t>Kriging</a:t>
            </a:r>
          </a:p>
        </p:txBody>
      </p:sp>
      <p:sp>
        <p:nvSpPr>
          <p:cNvPr id="9" name="Rectangle 8"/>
          <p:cNvSpPr/>
          <p:nvPr/>
        </p:nvSpPr>
        <p:spPr>
          <a:xfrm>
            <a:off x="6629134" y="5502874"/>
            <a:ext cx="4559565" cy="523220"/>
          </a:xfrm>
          <a:prstGeom prst="rect">
            <a:avLst/>
          </a:prstGeom>
        </p:spPr>
        <p:txBody>
          <a:bodyPr wrap="square">
            <a:spAutoFit/>
          </a:bodyPr>
          <a:lstStyle/>
          <a:p>
            <a:pPr marL="0" lvl="1"/>
            <a:r>
              <a:rPr lang="en-US" altLang="nb-NO" sz="2800" b="1" dirty="0">
                <a:solidFill>
                  <a:prstClr val="black"/>
                </a:solidFill>
                <a:latin typeface="Yu Gothic UI" panose="020B0500000000000000" pitchFamily="34" charset="-128"/>
                <a:ea typeface="Yu Gothic UI" panose="020B0500000000000000" pitchFamily="34" charset="-128"/>
              </a:rPr>
              <a:t>2</a:t>
            </a:r>
            <a:r>
              <a:rPr lang="en-US" altLang="nb-NO" sz="2800" b="1" baseline="30000" dirty="0">
                <a:solidFill>
                  <a:prstClr val="black"/>
                </a:solidFill>
                <a:latin typeface="Yu Gothic UI" panose="020B0500000000000000" pitchFamily="34" charset="-128"/>
                <a:ea typeface="Yu Gothic UI" panose="020B0500000000000000" pitchFamily="34" charset="-128"/>
              </a:rPr>
              <a:t>nd</a:t>
            </a:r>
            <a:r>
              <a:rPr lang="en-US" altLang="nb-NO" sz="2800" b="1" dirty="0">
                <a:solidFill>
                  <a:prstClr val="black"/>
                </a:solidFill>
                <a:latin typeface="Yu Gothic UI" panose="020B0500000000000000" pitchFamily="34" charset="-128"/>
                <a:ea typeface="Yu Gothic UI" panose="020B0500000000000000" pitchFamily="34" charset="-128"/>
              </a:rPr>
              <a:t> Order Trend Surface</a:t>
            </a:r>
          </a:p>
        </p:txBody>
      </p:sp>
      <p:sp>
        <p:nvSpPr>
          <p:cNvPr id="12" name="Rectangle 11"/>
          <p:cNvSpPr/>
          <p:nvPr/>
        </p:nvSpPr>
        <p:spPr>
          <a:xfrm>
            <a:off x="10147851" y="6116452"/>
            <a:ext cx="2044149" cy="276999"/>
          </a:xfrm>
          <a:prstGeom prst="rect">
            <a:avLst/>
          </a:prstGeom>
        </p:spPr>
        <p:txBody>
          <a:bodyPr wrap="none">
            <a:spAutoFit/>
          </a:bodyPr>
          <a:lstStyle/>
          <a:p>
            <a:r>
              <a:rPr lang="nb-NO" sz="1200" i="1"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6976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1316" y="1972431"/>
            <a:ext cx="11822549" cy="4403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136" r="20951"/>
          <a:stretch/>
        </p:blipFill>
        <p:spPr>
          <a:xfrm>
            <a:off x="406400" y="2092438"/>
            <a:ext cx="6083300" cy="4098169"/>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a:t>
            </a:r>
          </a:p>
        </p:txBody>
      </p:sp>
      <p:sp>
        <p:nvSpPr>
          <p:cNvPr id="10" name="Rectangle 3"/>
          <p:cNvSpPr txBox="1">
            <a:spLocks noChangeArrowheads="1"/>
          </p:cNvSpPr>
          <p:nvPr/>
        </p:nvSpPr>
        <p:spPr>
          <a:xfrm>
            <a:off x="482866" y="1454430"/>
            <a:ext cx="11226534" cy="50733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sz="32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Accuracy assessment: variance map</a:t>
            </a:r>
            <a:endParaRPr lang="en-US" altLang="nb-NO" sz="3200" b="1" dirty="0">
              <a:solidFill>
                <a:srgbClr val="FF0000"/>
              </a:solidFill>
              <a:latin typeface="Yu Gothic UI" panose="020B0500000000000000" pitchFamily="34" charset="-128"/>
              <a:ea typeface="Yu Gothic UI" panose="020B0500000000000000" pitchFamily="34" charset="-128"/>
            </a:endParaRPr>
          </a:p>
        </p:txBody>
      </p:sp>
      <p:sp>
        <p:nvSpPr>
          <p:cNvPr id="7" name="Rectangle 6"/>
          <p:cNvSpPr/>
          <p:nvPr/>
        </p:nvSpPr>
        <p:spPr>
          <a:xfrm>
            <a:off x="4780102" y="4667185"/>
            <a:ext cx="2388479" cy="1569660"/>
          </a:xfrm>
          <a:prstGeom prst="rect">
            <a:avLst/>
          </a:prstGeom>
        </p:spPr>
        <p:txBody>
          <a:bodyPr wrap="square">
            <a:spAutoFit/>
          </a:bodyPr>
          <a:lstStyle/>
          <a:p>
            <a:r>
              <a:rPr lang="en-US" sz="2400" dirty="0">
                <a:solidFill>
                  <a:srgbClr val="777777"/>
                </a:solidFill>
                <a:latin typeface="Yu Gothic UI" panose="020B0500000000000000" pitchFamily="34" charset="-128"/>
                <a:ea typeface="Yu Gothic UI" panose="020B0500000000000000" pitchFamily="34" charset="-128"/>
              </a:rPr>
              <a:t>Variance map resulting from the Kriging analysis</a:t>
            </a:r>
            <a:endParaRPr lang="nb-NO" sz="2400" dirty="0">
              <a:latin typeface="Yu Gothic UI" panose="020B0500000000000000" pitchFamily="34" charset="-128"/>
              <a:ea typeface="Yu Gothic UI" panose="020B0500000000000000" pitchFamily="34" charset="-128"/>
            </a:endParaRPr>
          </a:p>
        </p:txBody>
      </p:sp>
      <p:sp>
        <p:nvSpPr>
          <p:cNvPr id="13" name="Rectangle 12"/>
          <p:cNvSpPr/>
          <p:nvPr/>
        </p:nvSpPr>
        <p:spPr>
          <a:xfrm>
            <a:off x="6769100" y="2081861"/>
            <a:ext cx="5422900" cy="4493538"/>
          </a:xfrm>
          <a:prstGeom prst="rect">
            <a:avLst/>
          </a:prstGeom>
        </p:spPr>
        <p:txBody>
          <a:bodyPr wrap="square">
            <a:spAutoFit/>
          </a:bodyPr>
          <a:lstStyle/>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Variance map gives you a measure of uncertainty in the interpolated values. </a:t>
            </a:r>
          </a:p>
          <a:p>
            <a:pPr marL="893763" lvl="1" indent="-350838">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893763" lvl="1" indent="-350838">
              <a:buFont typeface="Segoe UI" panose="020B0502040204020203" pitchFamily="34" charset="0"/>
              <a:buChar char="–"/>
            </a:pPr>
            <a:r>
              <a:rPr lang="en-US" altLang="nb-NO" sz="2400" dirty="0">
                <a:solidFill>
                  <a:prstClr val="black"/>
                </a:solidFill>
                <a:latin typeface="Yu Gothic UI" panose="020B0500000000000000" pitchFamily="34" charset="-128"/>
                <a:ea typeface="Yu Gothic UI" panose="020B0500000000000000" pitchFamily="34" charset="-128"/>
              </a:rPr>
              <a:t>The smaller the variance, the better (note that the variance values are in squared units).</a:t>
            </a:r>
          </a:p>
          <a:p>
            <a:pPr marL="893763" lvl="1" indent="-350838">
              <a:buFont typeface="Segoe UI" panose="020B0502040204020203" pitchFamily="34" charset="0"/>
              <a:buChar char="–"/>
            </a:pPr>
            <a:endParaRPr lang="en-US" altLang="nb-NO" sz="1100" dirty="0">
              <a:solidFill>
                <a:prstClr val="black"/>
              </a:solidFill>
              <a:latin typeface="Yu Gothic UI" panose="020B0500000000000000" pitchFamily="34" charset="-128"/>
              <a:ea typeface="Yu Gothic UI" panose="020B0500000000000000" pitchFamily="34" charset="-128"/>
            </a:endParaRPr>
          </a:p>
          <a:p>
            <a:pPr marL="893763" lvl="1" indent="-350838">
              <a:buFont typeface="Segoe UI" panose="020B0502040204020203" pitchFamily="34" charset="0"/>
              <a:buChar char="–"/>
            </a:pPr>
            <a:r>
              <a:rPr lang="en-US" sz="2400" dirty="0">
                <a:latin typeface="Yu Gothic UI" panose="020B0500000000000000" pitchFamily="34" charset="-128"/>
                <a:ea typeface="Yu Gothic UI" panose="020B0500000000000000" pitchFamily="34" charset="-128"/>
              </a:rPr>
              <a:t>Variance =&gt; The average distance of a set of variables from the average value in that set</a:t>
            </a:r>
            <a:endParaRPr lang="nb-NO" sz="2400" dirty="0">
              <a:latin typeface="Yu Gothic UI" panose="020B0500000000000000" pitchFamily="34" charset="-128"/>
              <a:ea typeface="Yu Gothic UI" panose="020B0500000000000000" pitchFamily="34" charset="-128"/>
            </a:endParaRPr>
          </a:p>
          <a:p>
            <a:pPr marL="893763" lvl="1" indent="-350838">
              <a:buFont typeface="Segoe UI" panose="020B0502040204020203" pitchFamily="34" charset="0"/>
              <a:buChar char="–"/>
            </a:pPr>
            <a:endParaRPr lang="en-US" altLang="nb-NO" sz="2400" dirty="0">
              <a:solidFill>
                <a:prstClr val="black"/>
              </a:solidFill>
              <a:latin typeface="Yu Gothic UI" panose="020B0500000000000000" pitchFamily="34" charset="-128"/>
              <a:ea typeface="Yu Gothic UI" panose="020B0500000000000000" pitchFamily="34" charset="-128"/>
            </a:endParaRPr>
          </a:p>
        </p:txBody>
      </p:sp>
      <p:sp>
        <p:nvSpPr>
          <p:cNvPr id="2" name="Rectangle 1"/>
          <p:cNvSpPr/>
          <p:nvPr/>
        </p:nvSpPr>
        <p:spPr>
          <a:xfrm>
            <a:off x="4780102" y="4312386"/>
            <a:ext cx="2134406" cy="307777"/>
          </a:xfrm>
          <a:prstGeom prst="rect">
            <a:avLst/>
          </a:prstGeom>
        </p:spPr>
        <p:txBody>
          <a:bodyPr wrap="square">
            <a:spAutoFit/>
          </a:bodyPr>
          <a:lstStyle/>
          <a:p>
            <a:r>
              <a:rPr lang="en-US" sz="1400" i="1" dirty="0">
                <a:solidFill>
                  <a:srgbClr val="4D5156"/>
                </a:solidFill>
                <a:latin typeface="Yu Gothic UI" panose="020B0500000000000000" pitchFamily="34" charset="-128"/>
                <a:ea typeface="Yu Gothic UI" panose="020B0500000000000000" pitchFamily="34" charset="-128"/>
              </a:rPr>
              <a:t>1 inch = 25.4 millimeters</a:t>
            </a:r>
            <a:endParaRPr lang="nb-NO" sz="1400" i="1" dirty="0">
              <a:latin typeface="Yu Gothic UI" panose="020B0500000000000000" pitchFamily="34" charset="-128"/>
              <a:ea typeface="Yu Gothic UI" panose="020B0500000000000000" pitchFamily="34" charset="-128"/>
            </a:endParaRPr>
          </a:p>
        </p:txBody>
      </p:sp>
      <p:sp>
        <p:nvSpPr>
          <p:cNvPr id="11" name="Rectangle 10"/>
          <p:cNvSpPr/>
          <p:nvPr/>
        </p:nvSpPr>
        <p:spPr>
          <a:xfrm>
            <a:off x="293181" y="6144615"/>
            <a:ext cx="2044149" cy="276999"/>
          </a:xfrm>
          <a:prstGeom prst="rect">
            <a:avLst/>
          </a:prstGeom>
        </p:spPr>
        <p:txBody>
          <a:bodyPr wrap="none">
            <a:spAutoFit/>
          </a:bodyPr>
          <a:lstStyle/>
          <a:p>
            <a:r>
              <a:rPr lang="nb-NO" sz="1200" i="1" dirty="0">
                <a:solidFill>
                  <a:schemeClr val="tx1">
                    <a:lumMod val="50000"/>
                    <a:lumOff val="50000"/>
                  </a:schemeClr>
                </a:solidFill>
                <a:latin typeface="Yu Gothic UI" panose="020B0500000000000000" pitchFamily="34" charset="-128"/>
                <a:ea typeface="Yu Gothic UI" panose="020B0500000000000000" pitchFamily="34" charset="-128"/>
              </a:rPr>
              <a:t>https://mgimond.github.io/</a:t>
            </a:r>
          </a:p>
        </p:txBody>
      </p:sp>
    </p:spTree>
    <p:extLst>
      <p:ext uri="{BB962C8B-B14F-4D97-AF65-F5344CB8AC3E}">
        <p14:creationId xmlns:p14="http://schemas.microsoft.com/office/powerpoint/2010/main" val="443090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69452" y="2189020"/>
            <a:ext cx="3616106"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369453" y="2318202"/>
            <a:ext cx="3526274" cy="2662267"/>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What is Geostatistics</a:t>
            </a:r>
          </a:p>
          <a:p>
            <a:endParaRPr lang="en-GB" sz="11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266700" indent="-266700">
              <a:buFont typeface="Arial" panose="020B0604020202020204" pitchFamily="34" charset="0"/>
              <a:buChar char="•"/>
            </a:pPr>
            <a:r>
              <a:rPr lang="en-GB" sz="32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Regionalized variable theory  </a:t>
            </a:r>
          </a:p>
          <a:p>
            <a:endParaRPr lang="en-GB"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17" name="Rectangle 16"/>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30" name="Oval 29"/>
          <p:cNvSpPr/>
          <p:nvPr/>
        </p:nvSpPr>
        <p:spPr>
          <a:xfrm>
            <a:off x="3486400" y="1868092"/>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1" name="Rectangle 30"/>
          <p:cNvSpPr/>
          <p:nvPr/>
        </p:nvSpPr>
        <p:spPr>
          <a:xfrm>
            <a:off x="3633223" y="1855283"/>
            <a:ext cx="516488" cy="830997"/>
          </a:xfrm>
          <a:prstGeom prst="rect">
            <a:avLst/>
          </a:prstGeom>
        </p:spPr>
        <p:txBody>
          <a:bodyPr wrap="squar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0" name="Rounded Rectangle 19"/>
          <p:cNvSpPr/>
          <p:nvPr/>
        </p:nvSpPr>
        <p:spPr>
          <a:xfrm>
            <a:off x="9014690" y="2183032"/>
            <a:ext cx="288318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1" name="Rectangle 20"/>
          <p:cNvSpPr/>
          <p:nvPr/>
        </p:nvSpPr>
        <p:spPr>
          <a:xfrm>
            <a:off x="9090017" y="2318202"/>
            <a:ext cx="2807859" cy="2231380"/>
          </a:xfrm>
          <a:prstGeom prst="rect">
            <a:avLst/>
          </a:prstGeom>
          <a:noFill/>
          <a:ln>
            <a:noFill/>
          </a:ln>
        </p:spPr>
        <p:txBody>
          <a:bodyPr wrap="square">
            <a:spAutoFit/>
          </a:bodyPr>
          <a:lstStyle/>
          <a:p>
            <a:pPr marL="271463" indent="-271463">
              <a:buFont typeface="Arial" panose="020B0604020202020204" pitchFamily="34" charset="0"/>
              <a:buChar char="•"/>
            </a:pPr>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Kriging in ArcGIS</a:t>
            </a:r>
          </a:p>
          <a:p>
            <a:pPr marL="271463" indent="-271463">
              <a:buFont typeface="Arial" panose="020B0604020202020204" pitchFamily="34" charset="0"/>
              <a:buChar char="•"/>
            </a:pPr>
            <a:endParaRPr lang="en-US" sz="11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271463" indent="-271463">
              <a:buFont typeface="Arial" panose="020B0604020202020204" pitchFamily="34" charset="0"/>
              <a:buChar char="•"/>
            </a:pPr>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Summary</a:t>
            </a: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4" name="Oval 23"/>
          <p:cNvSpPr/>
          <p:nvPr/>
        </p:nvSpPr>
        <p:spPr>
          <a:xfrm>
            <a:off x="11339280"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5" name="Rectangle 24"/>
          <p:cNvSpPr/>
          <p:nvPr/>
        </p:nvSpPr>
        <p:spPr>
          <a:xfrm>
            <a:off x="11500023" y="1850047"/>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28" name="Rectangle 27"/>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sp>
        <p:nvSpPr>
          <p:cNvPr id="29" name="Rounded Rectangle 28"/>
          <p:cNvSpPr/>
          <p:nvPr/>
        </p:nvSpPr>
        <p:spPr>
          <a:xfrm>
            <a:off x="4471637" y="2177046"/>
            <a:ext cx="3899477" cy="3494272"/>
          </a:xfrm>
          <a:prstGeom prst="roundRect">
            <a:avLst>
              <a:gd name="adj" fmla="val 8239"/>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36" name="Rectangle 35"/>
          <p:cNvSpPr/>
          <p:nvPr/>
        </p:nvSpPr>
        <p:spPr>
          <a:xfrm>
            <a:off x="4690030" y="2318202"/>
            <a:ext cx="3530357" cy="3585597"/>
          </a:xfrm>
          <a:prstGeom prst="rect">
            <a:avLst/>
          </a:prstGeom>
          <a:noFill/>
          <a:ln>
            <a:noFill/>
          </a:ln>
        </p:spPr>
        <p:txBody>
          <a:bodyPr wrap="square">
            <a:spAutoFit/>
          </a:bodyPr>
          <a:lstStyle/>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Kriging </a:t>
            </a:r>
          </a:p>
          <a:p>
            <a:endParaRPr lang="en-US" sz="11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US" sz="32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Spatial variation</a:t>
            </a:r>
          </a:p>
          <a:p>
            <a:pPr marL="457200" indent="-457200">
              <a:buFont typeface="Arial" panose="020B0604020202020204" pitchFamily="34" charset="0"/>
              <a:buChar char="•"/>
            </a:pPr>
            <a:r>
              <a:rPr lang="en-US" sz="32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Semivariogram</a:t>
            </a:r>
          </a:p>
          <a:p>
            <a:pPr marL="457200" indent="-457200">
              <a:buFont typeface="Arial" panose="020B0604020202020204" pitchFamily="34" charset="0"/>
              <a:buChar char="•"/>
            </a:pPr>
            <a:r>
              <a:rPr lang="en-US" sz="32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Basic statistic concept</a:t>
            </a:r>
          </a:p>
          <a:p>
            <a:endParaRPr lang="en-US" sz="32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endParaRPr lang="en-US" sz="20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37" name="Oval 36"/>
          <p:cNvSpPr/>
          <p:nvPr/>
        </p:nvSpPr>
        <p:spPr>
          <a:xfrm>
            <a:off x="7949610" y="1851503"/>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8" name="Rectangle 37"/>
          <p:cNvSpPr/>
          <p:nvPr/>
        </p:nvSpPr>
        <p:spPr>
          <a:xfrm>
            <a:off x="8101428" y="1845760"/>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735558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descr="krig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219200"/>
            <a:ext cx="6629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ArcGIS</a:t>
            </a:r>
          </a:p>
        </p:txBody>
      </p:sp>
      <p:sp>
        <p:nvSpPr>
          <p:cNvPr id="5" name="Rectangle 3"/>
          <p:cNvSpPr txBox="1">
            <a:spLocks noChangeArrowheads="1"/>
          </p:cNvSpPr>
          <p:nvPr/>
        </p:nvSpPr>
        <p:spPr>
          <a:xfrm>
            <a:off x="482866" y="1454431"/>
            <a:ext cx="11709134" cy="4328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endParaRPr lang="pt-BR" altLang="nb-NO" sz="2800" dirty="0">
              <a:solidFill>
                <a:prstClr val="black"/>
              </a:solidFill>
              <a:latin typeface="Yu Gothic UI" panose="020B0500000000000000" pitchFamily="34" charset="-128"/>
              <a:ea typeface="Yu Gothic UI" panose="020B0500000000000000" pitchFamily="34" charset="-128"/>
            </a:endParaRPr>
          </a:p>
        </p:txBody>
      </p:sp>
      <p:sp>
        <p:nvSpPr>
          <p:cNvPr id="2" name="Rectangle 1"/>
          <p:cNvSpPr/>
          <p:nvPr/>
        </p:nvSpPr>
        <p:spPr>
          <a:xfrm>
            <a:off x="0" y="1322304"/>
            <a:ext cx="2720051" cy="1569660"/>
          </a:xfrm>
          <a:prstGeom prst="rect">
            <a:avLst/>
          </a:prstGeom>
        </p:spPr>
        <p:txBody>
          <a:bodyPr wrap="square">
            <a:spAutoFit/>
          </a:bodyPr>
          <a:lstStyle/>
          <a:p>
            <a:pPr marL="1057275" lvl="1" indent="-514350">
              <a:lnSpc>
                <a:spcPct val="100000"/>
              </a:lnSpc>
              <a:spcBef>
                <a:spcPts val="0"/>
              </a:spcBef>
              <a:buFont typeface="+mj-lt"/>
              <a:buAutoNum type="arabicPeriod"/>
            </a:pPr>
            <a:r>
              <a:rPr lang="en-US" altLang="nb-NO" sz="2400" dirty="0">
                <a:solidFill>
                  <a:prstClr val="black"/>
                </a:solidFill>
                <a:latin typeface="Yu Gothic UI" panose="020B0500000000000000" pitchFamily="34" charset="-128"/>
                <a:ea typeface="Yu Gothic UI" panose="020B0500000000000000" pitchFamily="34" charset="-128"/>
              </a:rPr>
              <a:t>Removing any spatial trend in the data</a:t>
            </a:r>
          </a:p>
        </p:txBody>
      </p:sp>
    </p:spTree>
    <p:extLst>
      <p:ext uri="{BB962C8B-B14F-4D97-AF65-F5344CB8AC3E}">
        <p14:creationId xmlns:p14="http://schemas.microsoft.com/office/powerpoint/2010/main" val="1771991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descr="krig trend remov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9" y="1143001"/>
            <a:ext cx="6886575" cy="522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ArcGIS</a:t>
            </a:r>
          </a:p>
        </p:txBody>
      </p:sp>
      <p:sp>
        <p:nvSpPr>
          <p:cNvPr id="4" name="Rectangle 3"/>
          <p:cNvSpPr/>
          <p:nvPr/>
        </p:nvSpPr>
        <p:spPr>
          <a:xfrm>
            <a:off x="6405564" y="2975097"/>
            <a:ext cx="6096000" cy="461665"/>
          </a:xfrm>
          <a:prstGeom prst="rect">
            <a:avLst/>
          </a:prstGeom>
        </p:spPr>
        <p:txBody>
          <a:bodyPr>
            <a:spAutoFit/>
          </a:bodyPr>
          <a:lstStyle/>
          <a:p>
            <a:pPr marL="542925" lvl="1">
              <a:lnSpc>
                <a:spcPct val="100000"/>
              </a:lnSpc>
              <a:spcBef>
                <a:spcPts val="0"/>
              </a:spcBef>
            </a:pPr>
            <a:r>
              <a:rPr lang="en-US" altLang="nb-NO" sz="2400" dirty="0" err="1">
                <a:solidFill>
                  <a:prstClr val="black"/>
                </a:solidFill>
                <a:latin typeface="Yu Gothic UI" panose="020B0500000000000000" pitchFamily="34" charset="-128"/>
                <a:ea typeface="Yu Gothic UI" panose="020B0500000000000000" pitchFamily="34" charset="-128"/>
              </a:rPr>
              <a:t>Detrend</a:t>
            </a:r>
            <a:r>
              <a:rPr lang="en-US" altLang="nb-NO" sz="2400" dirty="0">
                <a:solidFill>
                  <a:prstClr val="black"/>
                </a:solidFill>
                <a:latin typeface="Yu Gothic UI" panose="020B0500000000000000" pitchFamily="34" charset="-128"/>
                <a:ea typeface="Yu Gothic UI" panose="020B0500000000000000" pitchFamily="34" charset="-128"/>
              </a:rPr>
              <a:t> surface</a:t>
            </a:r>
          </a:p>
        </p:txBody>
      </p:sp>
    </p:spTree>
    <p:extLst>
      <p:ext uri="{BB962C8B-B14F-4D97-AF65-F5344CB8AC3E}">
        <p14:creationId xmlns:p14="http://schemas.microsoft.com/office/powerpoint/2010/main" val="1374832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descr="krig semi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990601"/>
            <a:ext cx="7343775"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ArcGIS</a:t>
            </a:r>
          </a:p>
        </p:txBody>
      </p:sp>
      <p:sp>
        <p:nvSpPr>
          <p:cNvPr id="2" name="Rectangle 1"/>
          <p:cNvSpPr/>
          <p:nvPr/>
        </p:nvSpPr>
        <p:spPr>
          <a:xfrm>
            <a:off x="9008962" y="1472394"/>
            <a:ext cx="3183038" cy="4893647"/>
          </a:xfrm>
          <a:prstGeom prst="rect">
            <a:avLst/>
          </a:prstGeom>
        </p:spPr>
        <p:txBody>
          <a:bodyPr wrap="square">
            <a:spAutoFit/>
          </a:bodyPr>
          <a:lstStyle/>
          <a:p>
            <a:pPr marL="542925" lvl="1">
              <a:lnSpc>
                <a:spcPct val="100000"/>
              </a:lnSpc>
              <a:spcBef>
                <a:spcPts val="0"/>
              </a:spcBef>
            </a:pPr>
            <a:r>
              <a:rPr lang="en-US" altLang="nb-NO" sz="2400" dirty="0">
                <a:solidFill>
                  <a:prstClr val="black"/>
                </a:solidFill>
                <a:latin typeface="Yu Gothic UI" panose="020B0500000000000000" pitchFamily="34" charset="-128"/>
                <a:ea typeface="Yu Gothic UI" panose="020B0500000000000000" pitchFamily="34" charset="-128"/>
              </a:rPr>
              <a:t>2. Computing the experimental </a:t>
            </a:r>
            <a:r>
              <a:rPr lang="en-US" altLang="nb-NO" sz="2400" dirty="0" err="1">
                <a:solidFill>
                  <a:prstClr val="black"/>
                </a:solidFill>
                <a:latin typeface="Yu Gothic UI" panose="020B0500000000000000" pitchFamily="34" charset="-128"/>
                <a:ea typeface="Yu Gothic UI" panose="020B0500000000000000" pitchFamily="34" charset="-128"/>
              </a:rPr>
              <a:t>variogram</a:t>
            </a:r>
            <a:endParaRPr lang="en-US" altLang="nb-NO" sz="2400" dirty="0">
              <a:solidFill>
                <a:prstClr val="black"/>
              </a:solidFill>
              <a:latin typeface="Yu Gothic UI" panose="020B0500000000000000" pitchFamily="34" charset="-128"/>
              <a:ea typeface="Yu Gothic UI" panose="020B0500000000000000" pitchFamily="34" charset="-128"/>
            </a:endParaRPr>
          </a:p>
          <a:p>
            <a:pPr marL="542925" lvl="1">
              <a:lnSpc>
                <a:spcPct val="100000"/>
              </a:lnSpc>
              <a:spcBef>
                <a:spcPts val="0"/>
              </a:spcBef>
            </a:pPr>
            <a:endParaRPr lang="en-US" altLang="nb-NO" sz="2400" dirty="0">
              <a:solidFill>
                <a:prstClr val="black"/>
              </a:solidFill>
              <a:latin typeface="Yu Gothic UI" panose="020B0500000000000000" pitchFamily="34" charset="-128"/>
              <a:ea typeface="Yu Gothic UI" panose="020B0500000000000000" pitchFamily="34" charset="-128"/>
            </a:endParaRPr>
          </a:p>
          <a:p>
            <a:pPr marL="542925" lvl="1">
              <a:lnSpc>
                <a:spcPct val="100000"/>
              </a:lnSpc>
              <a:spcBef>
                <a:spcPts val="0"/>
              </a:spcBef>
            </a:pPr>
            <a:r>
              <a:rPr lang="en-US" altLang="nb-NO" sz="2400" dirty="0">
                <a:solidFill>
                  <a:prstClr val="black"/>
                </a:solidFill>
                <a:latin typeface="Yu Gothic UI" panose="020B0500000000000000" pitchFamily="34" charset="-128"/>
                <a:ea typeface="Yu Gothic UI" panose="020B0500000000000000" pitchFamily="34" charset="-128"/>
              </a:rPr>
              <a:t>3. Defining an experimental </a:t>
            </a:r>
            <a:r>
              <a:rPr lang="en-US" altLang="nb-NO" sz="2400" dirty="0" err="1">
                <a:solidFill>
                  <a:prstClr val="black"/>
                </a:solidFill>
                <a:latin typeface="Yu Gothic UI" panose="020B0500000000000000" pitchFamily="34" charset="-128"/>
                <a:ea typeface="Yu Gothic UI" panose="020B0500000000000000" pitchFamily="34" charset="-128"/>
              </a:rPr>
              <a:t>variogram</a:t>
            </a:r>
            <a:r>
              <a:rPr lang="en-US" altLang="nb-NO" sz="2400" dirty="0">
                <a:solidFill>
                  <a:prstClr val="black"/>
                </a:solidFill>
                <a:latin typeface="Yu Gothic UI" panose="020B0500000000000000" pitchFamily="34" charset="-128"/>
                <a:ea typeface="Yu Gothic UI" panose="020B0500000000000000" pitchFamily="34" charset="-128"/>
              </a:rPr>
              <a:t> model that best characterizes the spatial autocorrelation in the data.</a:t>
            </a:r>
          </a:p>
          <a:p>
            <a:pPr marL="542925" lvl="1">
              <a:lnSpc>
                <a:spcPct val="100000"/>
              </a:lnSpc>
              <a:spcBef>
                <a:spcPts val="0"/>
              </a:spcBef>
            </a:pPr>
            <a:endParaRPr lang="en-US" altLang="nb-NO" sz="2400" dirty="0">
              <a:solidFill>
                <a:prstClr val="black"/>
              </a:solidFill>
              <a:latin typeface="Yu Gothic UI" panose="020B0500000000000000" pitchFamily="34" charset="-128"/>
              <a:ea typeface="Yu Gothic UI" panose="020B0500000000000000" pitchFamily="34" charset="-128"/>
            </a:endParaRPr>
          </a:p>
        </p:txBody>
      </p:sp>
      <p:sp>
        <p:nvSpPr>
          <p:cNvPr id="4" name="Rectangle 3"/>
          <p:cNvSpPr/>
          <p:nvPr/>
        </p:nvSpPr>
        <p:spPr>
          <a:xfrm>
            <a:off x="71703" y="1980225"/>
            <a:ext cx="2361235" cy="1938992"/>
          </a:xfrm>
          <a:prstGeom prst="rect">
            <a:avLst/>
          </a:prstGeom>
        </p:spPr>
        <p:txBody>
          <a:bodyPr wrap="square">
            <a:spAutoFit/>
          </a:bodyPr>
          <a:lstStyle/>
          <a:p>
            <a:pPr marL="0" lvl="2">
              <a:lnSpc>
                <a:spcPct val="100000"/>
              </a:lnSpc>
              <a:spcBef>
                <a:spcPts val="0"/>
              </a:spcBef>
            </a:pPr>
            <a:r>
              <a:rPr lang="en-US" altLang="nb-NO" sz="2400" dirty="0">
                <a:solidFill>
                  <a:prstClr val="black"/>
                </a:solidFill>
                <a:latin typeface="Yu Gothic UI" panose="020B0500000000000000" pitchFamily="34" charset="-128"/>
                <a:ea typeface="Yu Gothic UI" panose="020B0500000000000000" pitchFamily="34" charset="-128"/>
              </a:rPr>
              <a:t>Interpolating the surface using the experimental </a:t>
            </a:r>
            <a:r>
              <a:rPr lang="en-US" altLang="nb-NO" sz="2400" dirty="0" err="1">
                <a:solidFill>
                  <a:prstClr val="black"/>
                </a:solidFill>
                <a:latin typeface="Yu Gothic UI" panose="020B0500000000000000" pitchFamily="34" charset="-128"/>
                <a:ea typeface="Yu Gothic UI" panose="020B0500000000000000" pitchFamily="34" charset="-128"/>
              </a:rPr>
              <a:t>variogram</a:t>
            </a:r>
            <a:r>
              <a:rPr lang="en-US" altLang="nb-NO" sz="2400" dirty="0">
                <a:solidFill>
                  <a:prstClr val="black"/>
                </a:solidFill>
                <a:latin typeface="Yu Gothic UI" panose="020B0500000000000000" pitchFamily="34" charset="-128"/>
                <a:ea typeface="Yu Gothic UI" panose="020B0500000000000000" pitchFamily="34" charset="-128"/>
              </a:rPr>
              <a:t>.</a:t>
            </a:r>
          </a:p>
        </p:txBody>
      </p:sp>
    </p:spTree>
    <p:extLst>
      <p:ext uri="{BB962C8B-B14F-4D97-AF65-F5344CB8AC3E}">
        <p14:creationId xmlns:p14="http://schemas.microsoft.com/office/powerpoint/2010/main" val="2933709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3" descr="krig semi model va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193" y="1087073"/>
            <a:ext cx="4691063"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ArcGIS</a:t>
            </a:r>
          </a:p>
        </p:txBody>
      </p:sp>
    </p:spTree>
    <p:extLst>
      <p:ext uri="{BB962C8B-B14F-4D97-AF65-F5344CB8AC3E}">
        <p14:creationId xmlns:p14="http://schemas.microsoft.com/office/powerpoint/2010/main" val="4020191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52571" y="1968381"/>
            <a:ext cx="6210869" cy="4251833"/>
          </a:xfrm>
          <a:prstGeom prst="rect">
            <a:avLst/>
          </a:prstGeom>
        </p:spPr>
      </p:pic>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pic>
        <p:nvPicPr>
          <p:cNvPr id="4" name="Picture 3"/>
          <p:cNvPicPr>
            <a:picLocks noChangeAspect="1"/>
          </p:cNvPicPr>
          <p:nvPr/>
        </p:nvPicPr>
        <p:blipFill>
          <a:blip r:embed="rId3"/>
          <a:stretch>
            <a:fillRect/>
          </a:stretch>
        </p:blipFill>
        <p:spPr>
          <a:xfrm>
            <a:off x="8561010" y="1397593"/>
            <a:ext cx="2312685" cy="4524505"/>
          </a:xfrm>
          <a:prstGeom prst="rect">
            <a:avLst/>
          </a:prstGeom>
        </p:spPr>
      </p:pic>
      <p:sp>
        <p:nvSpPr>
          <p:cNvPr id="5" name="Rectangle 4"/>
          <p:cNvSpPr/>
          <p:nvPr/>
        </p:nvSpPr>
        <p:spPr>
          <a:xfrm>
            <a:off x="5970911" y="3956537"/>
            <a:ext cx="1890039" cy="1754326"/>
          </a:xfrm>
          <a:prstGeom prst="rect">
            <a:avLst/>
          </a:prstGeom>
          <a:solidFill>
            <a:schemeClr val="bg1"/>
          </a:solidFill>
        </p:spPr>
        <p:txBody>
          <a:bodyPr wrap="square">
            <a:spAutoFit/>
          </a:bodyPr>
          <a:lstStyle/>
          <a:p>
            <a:pPr algn="ctr"/>
            <a:r>
              <a:rPr lang="en-US" u="sng" dirty="0">
                <a:solidFill>
                  <a:prstClr val="black"/>
                </a:solidFill>
                <a:latin typeface="Yu Gothic UI" panose="020B0500000000000000" pitchFamily="34" charset="-128"/>
                <a:ea typeface="Yu Gothic UI" panose="020B0500000000000000" pitchFamily="34" charset="-128"/>
              </a:rPr>
              <a:t>Task</a:t>
            </a:r>
            <a:r>
              <a:rPr lang="en-US" dirty="0">
                <a:solidFill>
                  <a:prstClr val="black"/>
                </a:solidFill>
                <a:latin typeface="Yu Gothic UI" panose="020B0500000000000000" pitchFamily="34" charset="-128"/>
                <a:ea typeface="Yu Gothic UI" panose="020B0500000000000000" pitchFamily="34" charset="-128"/>
              </a:rPr>
              <a:t>: Interpolate the points and generate a continues elevation model (surface raster)</a:t>
            </a:r>
            <a:endParaRPr lang="nb-NO" dirty="0"/>
          </a:p>
        </p:txBody>
      </p:sp>
    </p:spTree>
    <p:extLst>
      <p:ext uri="{BB962C8B-B14F-4D97-AF65-F5344CB8AC3E}">
        <p14:creationId xmlns:p14="http://schemas.microsoft.com/office/powerpoint/2010/main" val="2588815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2600392" cy="646331"/>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r>
              <a:rPr lang="nb-NO" dirty="0">
                <a:latin typeface="Yu Gothic UI" panose="020B0500000000000000" pitchFamily="34" charset="-128"/>
                <a:ea typeface="Yu Gothic UI" panose="020B0500000000000000" pitchFamily="34" charset="-128"/>
                <a:sym typeface="Wingdings" panose="05000000000000000000" pitchFamily="2" charset="2"/>
              </a:rPr>
              <a:t> Geostatistical Wizard</a:t>
            </a:r>
            <a:endParaRPr lang="en-US" u="sng" dirty="0">
              <a:solidFill>
                <a:prstClr val="black"/>
              </a:solidFill>
              <a:latin typeface="Yu Gothic UI" panose="020B0500000000000000" pitchFamily="34" charset="-128"/>
              <a:ea typeface="Yu Gothic UI" panose="020B0500000000000000" pitchFamily="34" charset="-128"/>
            </a:endParaRPr>
          </a:p>
        </p:txBody>
      </p:sp>
      <p:pic>
        <p:nvPicPr>
          <p:cNvPr id="8" name="Picture 7"/>
          <p:cNvPicPr>
            <a:picLocks noChangeAspect="1"/>
          </p:cNvPicPr>
          <p:nvPr/>
        </p:nvPicPr>
        <p:blipFill>
          <a:blip r:embed="rId2"/>
          <a:stretch>
            <a:fillRect/>
          </a:stretch>
        </p:blipFill>
        <p:spPr>
          <a:xfrm>
            <a:off x="3827332" y="1230019"/>
            <a:ext cx="7882314" cy="4919833"/>
          </a:xfrm>
          <a:prstGeom prst="rect">
            <a:avLst/>
          </a:prstGeom>
        </p:spPr>
      </p:pic>
      <p:sp>
        <p:nvSpPr>
          <p:cNvPr id="10" name="Oval 9"/>
          <p:cNvSpPr/>
          <p:nvPr/>
        </p:nvSpPr>
        <p:spPr>
          <a:xfrm>
            <a:off x="9934113" y="5680377"/>
            <a:ext cx="923277" cy="47939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399197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475672" y="1425066"/>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rgbClr val="1F7F79"/>
              </a:buClr>
              <a:buNone/>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Interpolation methods allow you to construct models of reality (of the phenomenon you are interested in)</a:t>
            </a:r>
          </a:p>
          <a:p>
            <a:pPr marL="0" indent="0">
              <a:lnSpc>
                <a:spcPct val="200000"/>
              </a:lnSpc>
              <a:spcBef>
                <a:spcPts val="0"/>
              </a:spcBef>
              <a:buClr>
                <a:srgbClr val="1F7F79"/>
              </a:buClr>
              <a:buNone/>
            </a:pP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a:p>
            <a:pPr marL="0" indent="0" algn="ctr">
              <a:lnSpc>
                <a:spcPct val="100000"/>
              </a:lnSpc>
              <a:spcBef>
                <a:spcPts val="0"/>
              </a:spcBef>
              <a:buClr>
                <a:srgbClr val="1F7F79"/>
              </a:buClr>
              <a:buNone/>
            </a:pPr>
            <a:r>
              <a:rPr lang="en-US" altLang="nb-NO" dirty="0">
                <a:latin typeface="Yu Gothic UI" panose="020B0500000000000000" pitchFamily="34" charset="-128"/>
                <a:ea typeface="Yu Gothic UI" panose="020B0500000000000000" pitchFamily="34" charset="-128"/>
                <a:cs typeface="Segoe UI" panose="020B0502040204020203" pitchFamily="34" charset="0"/>
              </a:rPr>
              <a:t>A big part of building a </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good model </a:t>
            </a:r>
            <a:r>
              <a:rPr lang="en-US" altLang="nb-NO" dirty="0">
                <a:latin typeface="Yu Gothic UI" panose="020B0500000000000000" pitchFamily="34" charset="-128"/>
                <a:ea typeface="Yu Gothic UI" panose="020B0500000000000000" pitchFamily="34" charset="-128"/>
                <a:cs typeface="Segoe UI" panose="020B0502040204020203" pitchFamily="34" charset="0"/>
              </a:rPr>
              <a:t>is</a:t>
            </a:r>
          </a:p>
          <a:p>
            <a:pPr marL="0" indent="0" algn="ctr">
              <a:lnSpc>
                <a:spcPct val="100000"/>
              </a:lnSpc>
              <a:spcBef>
                <a:spcPts val="0"/>
              </a:spcBef>
              <a:buClr>
                <a:srgbClr val="1F7F79"/>
              </a:buClr>
              <a:buNone/>
            </a:pPr>
            <a:r>
              <a:rPr lang="en-US" altLang="nb-NO" sz="1100" dirty="0">
                <a:latin typeface="Yu Gothic UI" panose="020B0500000000000000" pitchFamily="34" charset="-128"/>
                <a:ea typeface="Yu Gothic UI" panose="020B0500000000000000" pitchFamily="34" charset="-128"/>
                <a:cs typeface="Segoe UI" panose="020B0502040204020203" pitchFamily="34" charset="0"/>
              </a:rPr>
              <a:t> </a:t>
            </a:r>
          </a:p>
          <a:p>
            <a:pPr marL="0" indent="0" algn="ctr">
              <a:lnSpc>
                <a:spcPct val="100000"/>
              </a:lnSpc>
              <a:spcBef>
                <a:spcPts val="0"/>
              </a:spcBef>
              <a:buClr>
                <a:srgbClr val="1F7F79"/>
              </a:buClr>
              <a:buNone/>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your understanding of the phenomenon </a:t>
            </a:r>
          </a:p>
          <a:p>
            <a:pPr marL="0" indent="0" algn="ctr">
              <a:lnSpc>
                <a:spcPct val="100000"/>
              </a:lnSpc>
              <a:spcBef>
                <a:spcPts val="0"/>
              </a:spcBef>
              <a:buClr>
                <a:srgbClr val="1F7F79"/>
              </a:buClr>
              <a:buNone/>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how the sample data was obtained </a:t>
            </a:r>
          </a:p>
          <a:p>
            <a:pPr marL="0" indent="0" algn="ctr">
              <a:lnSpc>
                <a:spcPct val="100000"/>
              </a:lnSpc>
              <a:spcBef>
                <a:spcPts val="0"/>
              </a:spcBef>
              <a:buClr>
                <a:srgbClr val="1F7F79"/>
              </a:buClr>
              <a:buNone/>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what it represents </a:t>
            </a:r>
          </a:p>
          <a:p>
            <a:pPr marL="0" indent="0" algn="ctr">
              <a:lnSpc>
                <a:spcPct val="100000"/>
              </a:lnSpc>
              <a:spcBef>
                <a:spcPts val="0"/>
              </a:spcBef>
              <a:buClr>
                <a:srgbClr val="1F7F79"/>
              </a:buClr>
              <a:buNone/>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what you expect the model to provide</a:t>
            </a:r>
          </a:p>
          <a:p>
            <a:pPr marL="542925" lvl="1" indent="0" algn="just">
              <a:lnSpc>
                <a:spcPct val="200000"/>
              </a:lnSpc>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51456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827332" y="1230019"/>
            <a:ext cx="7882314" cy="4899996"/>
          </a:xfrm>
          <a:prstGeom prst="rect">
            <a:avLst/>
          </a:prstGeom>
        </p:spPr>
      </p:pic>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2600392" cy="1200329"/>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pPr marL="285750" indent="-285750">
              <a:buFont typeface="Wingdings" panose="05000000000000000000" pitchFamily="2" charset="2"/>
              <a:buChar char="à"/>
            </a:pPr>
            <a:r>
              <a:rPr lang="nb-NO" dirty="0">
                <a:latin typeface="Yu Gothic UI" panose="020B0500000000000000" pitchFamily="34" charset="-128"/>
                <a:ea typeface="Yu Gothic UI" panose="020B0500000000000000" pitchFamily="34" charset="-128"/>
                <a:sym typeface="Wingdings" panose="05000000000000000000" pitchFamily="2" charset="2"/>
              </a:rPr>
              <a:t>Geostatistical Wizard</a:t>
            </a:r>
          </a:p>
          <a:p>
            <a:pPr marL="285750" indent="-285750">
              <a:buFont typeface="Wingdings" panose="05000000000000000000" pitchFamily="2" charset="2"/>
              <a:buChar char="à"/>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Ordinary</a:t>
            </a: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Kriging</a:t>
            </a:r>
          </a:p>
          <a:p>
            <a:pPr marL="742950" lvl="1" indent="-285750">
              <a:buFont typeface="Arial" panose="020B0604020202020204" pitchFamily="34" charset="0"/>
              <a:buChar char="•"/>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Prediction</a:t>
            </a:r>
            <a:endParaRPr lang="en-US" dirty="0">
              <a:solidFill>
                <a:prstClr val="black"/>
              </a:solidFill>
              <a:latin typeface="Yu Gothic UI" panose="020B0500000000000000" pitchFamily="34" charset="-128"/>
              <a:ea typeface="Yu Gothic UI" panose="020B0500000000000000" pitchFamily="34" charset="-128"/>
            </a:endParaRPr>
          </a:p>
        </p:txBody>
      </p:sp>
      <p:sp>
        <p:nvSpPr>
          <p:cNvPr id="6" name="Oval 5"/>
          <p:cNvSpPr/>
          <p:nvPr/>
        </p:nvSpPr>
        <p:spPr>
          <a:xfrm>
            <a:off x="9934113" y="5680377"/>
            <a:ext cx="923277" cy="47939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934800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27332" y="1220135"/>
            <a:ext cx="7882314" cy="4909880"/>
          </a:xfrm>
          <a:prstGeom prst="rect">
            <a:avLst/>
          </a:prstGeom>
        </p:spPr>
      </p:pic>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2600392" cy="1200329"/>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pPr marL="285750" indent="-285750">
              <a:buFont typeface="Wingdings" panose="05000000000000000000" pitchFamily="2" charset="2"/>
              <a:buChar char="à"/>
            </a:pPr>
            <a:r>
              <a:rPr lang="nb-NO" dirty="0">
                <a:latin typeface="Yu Gothic UI" panose="020B0500000000000000" pitchFamily="34" charset="-128"/>
                <a:ea typeface="Yu Gothic UI" panose="020B0500000000000000" pitchFamily="34" charset="-128"/>
                <a:sym typeface="Wingdings" panose="05000000000000000000" pitchFamily="2" charset="2"/>
              </a:rPr>
              <a:t>Geostatistical Wizard</a:t>
            </a:r>
          </a:p>
          <a:p>
            <a:pPr marL="285750" indent="-285750">
              <a:buFont typeface="Wingdings" panose="05000000000000000000" pitchFamily="2" charset="2"/>
              <a:buChar char="à"/>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Ordinary</a:t>
            </a: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Kriging</a:t>
            </a:r>
          </a:p>
          <a:p>
            <a:pPr marL="742950" lvl="1" indent="-285750">
              <a:buFont typeface="Arial" panose="020B0604020202020204" pitchFamily="34" charset="0"/>
              <a:buChar char="•"/>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Prediction</a:t>
            </a:r>
            <a:endParaRPr lang="en-US" dirty="0">
              <a:solidFill>
                <a:prstClr val="black"/>
              </a:solidFill>
              <a:latin typeface="Yu Gothic UI" panose="020B0500000000000000" pitchFamily="34" charset="-128"/>
              <a:ea typeface="Yu Gothic UI" panose="020B0500000000000000" pitchFamily="34" charset="-128"/>
            </a:endParaRPr>
          </a:p>
        </p:txBody>
      </p:sp>
      <p:sp>
        <p:nvSpPr>
          <p:cNvPr id="8" name="Oval 7"/>
          <p:cNvSpPr/>
          <p:nvPr/>
        </p:nvSpPr>
        <p:spPr>
          <a:xfrm>
            <a:off x="10005135" y="3228007"/>
            <a:ext cx="923277" cy="47939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724239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837854" y="1205200"/>
            <a:ext cx="7871792" cy="4924815"/>
          </a:xfrm>
          <a:prstGeom prst="rect">
            <a:avLst/>
          </a:prstGeom>
        </p:spPr>
      </p:pic>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2600392" cy="1200329"/>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pPr marL="285750" indent="-285750">
              <a:buFont typeface="Wingdings" panose="05000000000000000000" pitchFamily="2" charset="2"/>
              <a:buChar char="à"/>
            </a:pPr>
            <a:r>
              <a:rPr lang="nb-NO" dirty="0">
                <a:latin typeface="Yu Gothic UI" panose="020B0500000000000000" pitchFamily="34" charset="-128"/>
                <a:ea typeface="Yu Gothic UI" panose="020B0500000000000000" pitchFamily="34" charset="-128"/>
                <a:sym typeface="Wingdings" panose="05000000000000000000" pitchFamily="2" charset="2"/>
              </a:rPr>
              <a:t>Geostatistical Wizard</a:t>
            </a:r>
          </a:p>
          <a:p>
            <a:pPr marL="285750" indent="-285750">
              <a:buFont typeface="Wingdings" panose="05000000000000000000" pitchFamily="2" charset="2"/>
              <a:buChar char="à"/>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Ordinary</a:t>
            </a: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Kriging</a:t>
            </a:r>
          </a:p>
          <a:p>
            <a:pPr marL="742950" lvl="1" indent="-285750">
              <a:buFont typeface="Arial" panose="020B0604020202020204" pitchFamily="34" charset="0"/>
              <a:buChar char="•"/>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Prediction</a:t>
            </a:r>
            <a:endParaRPr lang="en-US" dirty="0">
              <a:solidFill>
                <a:prstClr val="black"/>
              </a:solidFill>
              <a:latin typeface="Yu Gothic UI" panose="020B0500000000000000" pitchFamily="34" charset="-128"/>
              <a:ea typeface="Yu Gothic UI" panose="020B0500000000000000" pitchFamily="34" charset="-128"/>
            </a:endParaRPr>
          </a:p>
        </p:txBody>
      </p:sp>
      <p:sp>
        <p:nvSpPr>
          <p:cNvPr id="9" name="Oval 8"/>
          <p:cNvSpPr/>
          <p:nvPr/>
        </p:nvSpPr>
        <p:spPr>
          <a:xfrm>
            <a:off x="9934114" y="3237175"/>
            <a:ext cx="923277" cy="47939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697510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27332" y="1220135"/>
            <a:ext cx="7882314" cy="4909880"/>
          </a:xfrm>
          <a:prstGeom prst="rect">
            <a:avLst/>
          </a:prstGeom>
        </p:spPr>
      </p:pic>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2600392" cy="1200329"/>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pPr marL="285750" indent="-285750">
              <a:buFont typeface="Wingdings" panose="05000000000000000000" pitchFamily="2" charset="2"/>
              <a:buChar char="à"/>
            </a:pPr>
            <a:r>
              <a:rPr lang="nb-NO" dirty="0">
                <a:latin typeface="Yu Gothic UI" panose="020B0500000000000000" pitchFamily="34" charset="-128"/>
                <a:ea typeface="Yu Gothic UI" panose="020B0500000000000000" pitchFamily="34" charset="-128"/>
                <a:sym typeface="Wingdings" panose="05000000000000000000" pitchFamily="2" charset="2"/>
              </a:rPr>
              <a:t>Geostatistical Wizard</a:t>
            </a:r>
          </a:p>
          <a:p>
            <a:pPr marL="285750" indent="-285750">
              <a:buFont typeface="Wingdings" panose="05000000000000000000" pitchFamily="2" charset="2"/>
              <a:buChar char="à"/>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Ordinary</a:t>
            </a: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Kriging</a:t>
            </a:r>
          </a:p>
          <a:p>
            <a:pPr marL="742950" lvl="1" indent="-285750">
              <a:buFont typeface="Arial" panose="020B0604020202020204" pitchFamily="34" charset="0"/>
              <a:buChar char="•"/>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Prediction</a:t>
            </a:r>
            <a:endParaRPr lang="en-US" dirty="0">
              <a:solidFill>
                <a:prstClr val="black"/>
              </a:solidFill>
              <a:latin typeface="Yu Gothic UI" panose="020B0500000000000000" pitchFamily="34" charset="-128"/>
              <a:ea typeface="Yu Gothic UI" panose="020B0500000000000000" pitchFamily="34" charset="-128"/>
            </a:endParaRPr>
          </a:p>
        </p:txBody>
      </p:sp>
      <p:pic>
        <p:nvPicPr>
          <p:cNvPr id="5" name="Picture 4"/>
          <p:cNvPicPr>
            <a:picLocks noChangeAspect="1"/>
          </p:cNvPicPr>
          <p:nvPr/>
        </p:nvPicPr>
        <p:blipFill>
          <a:blip r:embed="rId3"/>
          <a:stretch>
            <a:fillRect/>
          </a:stretch>
        </p:blipFill>
        <p:spPr>
          <a:xfrm>
            <a:off x="3837854" y="1210967"/>
            <a:ext cx="7871792" cy="4919048"/>
          </a:xfrm>
          <a:prstGeom prst="rect">
            <a:avLst/>
          </a:prstGeom>
        </p:spPr>
      </p:pic>
      <p:sp>
        <p:nvSpPr>
          <p:cNvPr id="6" name="Oval 5"/>
          <p:cNvSpPr/>
          <p:nvPr/>
        </p:nvSpPr>
        <p:spPr>
          <a:xfrm>
            <a:off x="10005135" y="3228007"/>
            <a:ext cx="923277" cy="47939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8" name="Picture 7"/>
          <p:cNvPicPr>
            <a:picLocks noChangeAspect="1"/>
          </p:cNvPicPr>
          <p:nvPr/>
        </p:nvPicPr>
        <p:blipFill>
          <a:blip r:embed="rId4"/>
          <a:stretch>
            <a:fillRect/>
          </a:stretch>
        </p:blipFill>
        <p:spPr>
          <a:xfrm>
            <a:off x="3837854" y="1205200"/>
            <a:ext cx="7871792" cy="4924815"/>
          </a:xfrm>
          <a:prstGeom prst="rect">
            <a:avLst/>
          </a:prstGeom>
        </p:spPr>
      </p:pic>
      <p:sp>
        <p:nvSpPr>
          <p:cNvPr id="9" name="Oval 8"/>
          <p:cNvSpPr/>
          <p:nvPr/>
        </p:nvSpPr>
        <p:spPr>
          <a:xfrm>
            <a:off x="9934114" y="3237175"/>
            <a:ext cx="923277" cy="47939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0" name="Picture 9"/>
          <p:cNvPicPr>
            <a:picLocks noChangeAspect="1"/>
          </p:cNvPicPr>
          <p:nvPr/>
        </p:nvPicPr>
        <p:blipFill>
          <a:blip r:embed="rId5"/>
          <a:stretch>
            <a:fillRect/>
          </a:stretch>
        </p:blipFill>
        <p:spPr>
          <a:xfrm>
            <a:off x="3837853" y="1205200"/>
            <a:ext cx="7877455" cy="4927543"/>
          </a:xfrm>
          <a:prstGeom prst="rect">
            <a:avLst/>
          </a:prstGeom>
        </p:spPr>
      </p:pic>
      <p:sp>
        <p:nvSpPr>
          <p:cNvPr id="11" name="Oval 10"/>
          <p:cNvSpPr/>
          <p:nvPr/>
        </p:nvSpPr>
        <p:spPr>
          <a:xfrm>
            <a:off x="9928452" y="3257615"/>
            <a:ext cx="923277" cy="47939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p:cNvSpPr/>
          <p:nvPr/>
        </p:nvSpPr>
        <p:spPr>
          <a:xfrm>
            <a:off x="9787889" y="2134625"/>
            <a:ext cx="923277" cy="47939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Oval 12"/>
          <p:cNvSpPr/>
          <p:nvPr/>
        </p:nvSpPr>
        <p:spPr>
          <a:xfrm>
            <a:off x="9928451" y="5665556"/>
            <a:ext cx="923277" cy="479394"/>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6810078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21670" y="1208731"/>
            <a:ext cx="7877632" cy="4917752"/>
          </a:xfrm>
          <a:prstGeom prst="rect">
            <a:avLst/>
          </a:prstGeom>
        </p:spPr>
      </p:pic>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2600392" cy="1200329"/>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pPr marL="285750" indent="-285750">
              <a:buFont typeface="Wingdings" panose="05000000000000000000" pitchFamily="2" charset="2"/>
              <a:buChar char="à"/>
            </a:pPr>
            <a:r>
              <a:rPr lang="nb-NO" dirty="0">
                <a:latin typeface="Yu Gothic UI" panose="020B0500000000000000" pitchFamily="34" charset="-128"/>
                <a:ea typeface="Yu Gothic UI" panose="020B0500000000000000" pitchFamily="34" charset="-128"/>
                <a:sym typeface="Wingdings" panose="05000000000000000000" pitchFamily="2" charset="2"/>
              </a:rPr>
              <a:t>Geostatistical Wizard</a:t>
            </a:r>
          </a:p>
          <a:p>
            <a:pPr marL="285750" indent="-285750">
              <a:buFont typeface="Wingdings" panose="05000000000000000000" pitchFamily="2" charset="2"/>
              <a:buChar char="à"/>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Ordinary</a:t>
            </a: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Kriging</a:t>
            </a:r>
          </a:p>
          <a:p>
            <a:pPr marL="742950" lvl="1" indent="-285750">
              <a:buFont typeface="Arial" panose="020B0604020202020204" pitchFamily="34" charset="0"/>
              <a:buChar char="•"/>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Prediction</a:t>
            </a:r>
            <a:endParaRPr lang="en-US" dirty="0">
              <a:solidFill>
                <a:prstClr val="black"/>
              </a:solidFill>
              <a:latin typeface="Yu Gothic UI" panose="020B0500000000000000" pitchFamily="34" charset="-128"/>
              <a:ea typeface="Yu Gothic UI" panose="020B0500000000000000" pitchFamily="34" charset="-128"/>
            </a:endParaRPr>
          </a:p>
        </p:txBody>
      </p:sp>
      <p:sp>
        <p:nvSpPr>
          <p:cNvPr id="11" name="Oval 10"/>
          <p:cNvSpPr/>
          <p:nvPr/>
        </p:nvSpPr>
        <p:spPr>
          <a:xfrm>
            <a:off x="9848552" y="3265552"/>
            <a:ext cx="923277" cy="402055"/>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Oval 11"/>
          <p:cNvSpPr/>
          <p:nvPr/>
        </p:nvSpPr>
        <p:spPr>
          <a:xfrm>
            <a:off x="9115888" y="1595396"/>
            <a:ext cx="1283081" cy="378452"/>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Oval 13"/>
          <p:cNvSpPr/>
          <p:nvPr/>
        </p:nvSpPr>
        <p:spPr>
          <a:xfrm>
            <a:off x="9937330" y="2112812"/>
            <a:ext cx="923277" cy="33742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305988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54689" y="1208731"/>
            <a:ext cx="7951312" cy="4980419"/>
          </a:xfrm>
          <a:prstGeom prst="rect">
            <a:avLst/>
          </a:prstGeom>
        </p:spPr>
      </p:pic>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2600392" cy="1200329"/>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pPr marL="285750" indent="-285750">
              <a:buFont typeface="Wingdings" panose="05000000000000000000" pitchFamily="2" charset="2"/>
              <a:buChar char="à"/>
            </a:pPr>
            <a:r>
              <a:rPr lang="nb-NO" dirty="0">
                <a:latin typeface="Yu Gothic UI" panose="020B0500000000000000" pitchFamily="34" charset="-128"/>
                <a:ea typeface="Yu Gothic UI" panose="020B0500000000000000" pitchFamily="34" charset="-128"/>
                <a:sym typeface="Wingdings" panose="05000000000000000000" pitchFamily="2" charset="2"/>
              </a:rPr>
              <a:t>Geostatistical Wizard</a:t>
            </a:r>
          </a:p>
          <a:p>
            <a:pPr marL="285750" indent="-285750">
              <a:buFont typeface="Wingdings" panose="05000000000000000000" pitchFamily="2" charset="2"/>
              <a:buChar char="à"/>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Ordinary</a:t>
            </a: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Kriging</a:t>
            </a:r>
          </a:p>
          <a:p>
            <a:pPr marL="742950" lvl="1" indent="-285750">
              <a:buFont typeface="Arial" panose="020B0604020202020204" pitchFamily="34" charset="0"/>
              <a:buChar char="•"/>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Prediction</a:t>
            </a:r>
            <a:endParaRPr lang="en-US" dirty="0">
              <a:solidFill>
                <a:prstClr val="black"/>
              </a:solidFill>
              <a:latin typeface="Yu Gothic UI" panose="020B0500000000000000" pitchFamily="34" charset="-128"/>
              <a:ea typeface="Yu Gothic UI" panose="020B0500000000000000" pitchFamily="34" charset="-128"/>
            </a:endParaRPr>
          </a:p>
        </p:txBody>
      </p:sp>
      <p:pic>
        <p:nvPicPr>
          <p:cNvPr id="6" name="Picture 5"/>
          <p:cNvPicPr>
            <a:picLocks noChangeAspect="1"/>
          </p:cNvPicPr>
          <p:nvPr/>
        </p:nvPicPr>
        <p:blipFill>
          <a:blip r:embed="rId4"/>
          <a:stretch>
            <a:fillRect/>
          </a:stretch>
        </p:blipFill>
        <p:spPr>
          <a:xfrm>
            <a:off x="7559283" y="174736"/>
            <a:ext cx="4270691" cy="4670375"/>
          </a:xfrm>
          <a:prstGeom prst="rect">
            <a:avLst/>
          </a:prstGeom>
        </p:spPr>
      </p:pic>
    </p:spTree>
    <p:extLst>
      <p:ext uri="{BB962C8B-B14F-4D97-AF65-F5344CB8AC3E}">
        <p14:creationId xmlns:p14="http://schemas.microsoft.com/office/powerpoint/2010/main" val="292931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54689" y="1208731"/>
            <a:ext cx="7951312" cy="4980419"/>
          </a:xfrm>
          <a:prstGeom prst="rect">
            <a:avLst/>
          </a:prstGeom>
        </p:spPr>
      </p:pic>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2600392" cy="1200329"/>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pPr marL="285750" indent="-285750">
              <a:buFont typeface="Wingdings" panose="05000000000000000000" pitchFamily="2" charset="2"/>
              <a:buChar char="à"/>
            </a:pPr>
            <a:r>
              <a:rPr lang="nb-NO" dirty="0">
                <a:latin typeface="Yu Gothic UI" panose="020B0500000000000000" pitchFamily="34" charset="-128"/>
                <a:ea typeface="Yu Gothic UI" panose="020B0500000000000000" pitchFamily="34" charset="-128"/>
                <a:sym typeface="Wingdings" panose="05000000000000000000" pitchFamily="2" charset="2"/>
              </a:rPr>
              <a:t>Geostatistical Wizard</a:t>
            </a:r>
          </a:p>
          <a:p>
            <a:pPr marL="285750" indent="-285750">
              <a:buFont typeface="Wingdings" panose="05000000000000000000" pitchFamily="2" charset="2"/>
              <a:buChar char="à"/>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Ordinary</a:t>
            </a: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Kriging</a:t>
            </a:r>
          </a:p>
          <a:p>
            <a:pPr marL="742950" lvl="1" indent="-285750">
              <a:buFont typeface="Arial" panose="020B0604020202020204" pitchFamily="34" charset="0"/>
              <a:buChar char="•"/>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Prediction</a:t>
            </a:r>
            <a:endParaRPr lang="en-US" dirty="0">
              <a:solidFill>
                <a:prstClr val="black"/>
              </a:solidFill>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3"/>
          <a:stretch>
            <a:fillRect/>
          </a:stretch>
        </p:blipFill>
        <p:spPr>
          <a:xfrm>
            <a:off x="6280725" y="1110574"/>
            <a:ext cx="5138237" cy="5078576"/>
          </a:xfrm>
          <a:prstGeom prst="rect">
            <a:avLst/>
          </a:prstGeom>
        </p:spPr>
      </p:pic>
    </p:spTree>
    <p:extLst>
      <p:ext uri="{BB962C8B-B14F-4D97-AF65-F5344CB8AC3E}">
        <p14:creationId xmlns:p14="http://schemas.microsoft.com/office/powerpoint/2010/main" val="1069821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2600392" cy="1200329"/>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pPr marL="285750" indent="-285750">
              <a:buFont typeface="Wingdings" panose="05000000000000000000" pitchFamily="2" charset="2"/>
              <a:buChar char="à"/>
            </a:pPr>
            <a:r>
              <a:rPr lang="nb-NO" dirty="0">
                <a:latin typeface="Yu Gothic UI" panose="020B0500000000000000" pitchFamily="34" charset="-128"/>
                <a:ea typeface="Yu Gothic UI" panose="020B0500000000000000" pitchFamily="34" charset="-128"/>
                <a:sym typeface="Wingdings" panose="05000000000000000000" pitchFamily="2" charset="2"/>
              </a:rPr>
              <a:t>Geostatistical Wizard</a:t>
            </a:r>
          </a:p>
          <a:p>
            <a:pPr marL="285750" indent="-285750">
              <a:buFont typeface="Wingdings" panose="05000000000000000000" pitchFamily="2" charset="2"/>
              <a:buChar char="à"/>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Ordinary</a:t>
            </a: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Kriging</a:t>
            </a:r>
          </a:p>
          <a:p>
            <a:pPr marL="742950" lvl="1" indent="-285750">
              <a:buFont typeface="Arial" panose="020B0604020202020204" pitchFamily="34" charset="0"/>
              <a:buChar char="•"/>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Prediction</a:t>
            </a:r>
            <a:endParaRPr lang="en-US" dirty="0">
              <a:solidFill>
                <a:prstClr val="black"/>
              </a:solidFill>
              <a:latin typeface="Yu Gothic UI" panose="020B0500000000000000" pitchFamily="34" charset="-128"/>
              <a:ea typeface="Yu Gothic UI" panose="020B0500000000000000" pitchFamily="34" charset="-128"/>
            </a:endParaRPr>
          </a:p>
        </p:txBody>
      </p:sp>
      <p:pic>
        <p:nvPicPr>
          <p:cNvPr id="4" name="Picture 3"/>
          <p:cNvPicPr>
            <a:picLocks noChangeAspect="1"/>
          </p:cNvPicPr>
          <p:nvPr/>
        </p:nvPicPr>
        <p:blipFill>
          <a:blip r:embed="rId2"/>
          <a:stretch>
            <a:fillRect/>
          </a:stretch>
        </p:blipFill>
        <p:spPr>
          <a:xfrm>
            <a:off x="3409025" y="1764182"/>
            <a:ext cx="6525455" cy="4318945"/>
          </a:xfrm>
          <a:prstGeom prst="rect">
            <a:avLst/>
          </a:prstGeom>
        </p:spPr>
      </p:pic>
      <p:pic>
        <p:nvPicPr>
          <p:cNvPr id="6" name="Picture 5"/>
          <p:cNvPicPr>
            <a:picLocks noChangeAspect="1"/>
          </p:cNvPicPr>
          <p:nvPr/>
        </p:nvPicPr>
        <p:blipFill>
          <a:blip r:embed="rId3"/>
          <a:stretch>
            <a:fillRect/>
          </a:stretch>
        </p:blipFill>
        <p:spPr>
          <a:xfrm>
            <a:off x="9505575" y="2377385"/>
            <a:ext cx="2686425" cy="3705742"/>
          </a:xfrm>
          <a:prstGeom prst="rect">
            <a:avLst/>
          </a:prstGeom>
        </p:spPr>
      </p:pic>
    </p:spTree>
    <p:extLst>
      <p:ext uri="{BB962C8B-B14F-4D97-AF65-F5344CB8AC3E}">
        <p14:creationId xmlns:p14="http://schemas.microsoft.com/office/powerpoint/2010/main" val="319074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2600392" cy="2308324"/>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pPr marL="285750" indent="-285750">
              <a:buFont typeface="Wingdings" panose="05000000000000000000" pitchFamily="2" charset="2"/>
              <a:buChar char="à"/>
            </a:pPr>
            <a:r>
              <a:rPr lang="nb-NO" dirty="0">
                <a:latin typeface="Yu Gothic UI" panose="020B0500000000000000" pitchFamily="34" charset="-128"/>
                <a:ea typeface="Yu Gothic UI" panose="020B0500000000000000" pitchFamily="34" charset="-128"/>
                <a:sym typeface="Wingdings" panose="05000000000000000000" pitchFamily="2" charset="2"/>
              </a:rPr>
              <a:t>Geostatistical Wizard</a:t>
            </a:r>
          </a:p>
          <a:p>
            <a:pPr marL="285750" indent="-285750">
              <a:buFont typeface="Wingdings" panose="05000000000000000000" pitchFamily="2" charset="2"/>
              <a:buChar char="à"/>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Ordinary</a:t>
            </a: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Kriging</a:t>
            </a:r>
          </a:p>
          <a:p>
            <a:pPr marL="742950" lvl="1" indent="-285750">
              <a:buFont typeface="Arial" panose="020B0604020202020204" pitchFamily="34" charset="0"/>
              <a:buChar char="•"/>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Prediction</a:t>
            </a:r>
            <a:endPar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endParaRPr>
          </a:p>
          <a:p>
            <a:pPr marL="285750" indent="-285750">
              <a:buFont typeface="Wingdings" panose="05000000000000000000" pitchFamily="2" charset="2"/>
              <a:buChar char="à"/>
            </a:pPr>
            <a:r>
              <a:rPr lang="nb-NO" dirty="0" err="1">
                <a:latin typeface="Yu Gothic UI" panose="020B0500000000000000" pitchFamily="34" charset="-128"/>
                <a:ea typeface="Yu Gothic UI" panose="020B0500000000000000" pitchFamily="34" charset="-128"/>
                <a:sym typeface="Wingdings" panose="05000000000000000000" pitchFamily="2" charset="2"/>
              </a:rPr>
              <a:t>Export</a:t>
            </a:r>
            <a:r>
              <a:rPr lang="nb-NO" dirty="0">
                <a:latin typeface="Yu Gothic UI" panose="020B0500000000000000" pitchFamily="34" charset="-128"/>
                <a:ea typeface="Yu Gothic UI" panose="020B0500000000000000" pitchFamily="34" charset="-128"/>
                <a:sym typeface="Wingdings" panose="05000000000000000000" pitchFamily="2" charset="2"/>
              </a:rPr>
              <a:t> </a:t>
            </a:r>
            <a:r>
              <a:rPr lang="nb-NO" dirty="0" err="1">
                <a:latin typeface="Yu Gothic UI" panose="020B0500000000000000" pitchFamily="34" charset="-128"/>
                <a:ea typeface="Yu Gothic UI" panose="020B0500000000000000" pitchFamily="34" charset="-128"/>
                <a:sym typeface="Wingdings" panose="05000000000000000000" pitchFamily="2" charset="2"/>
              </a:rPr>
              <a:t>Layer</a:t>
            </a:r>
            <a:endParaRPr lang="nb-NO" dirty="0">
              <a:latin typeface="Yu Gothic UI" panose="020B0500000000000000" pitchFamily="34" charset="-128"/>
              <a:ea typeface="Yu Gothic UI" panose="020B0500000000000000" pitchFamily="34" charset="-128"/>
              <a:sym typeface="Wingdings" panose="05000000000000000000" pitchFamily="2" charset="2"/>
            </a:endParaRPr>
          </a:p>
          <a:p>
            <a:pPr marL="742950" lvl="1" indent="-285750">
              <a:buFont typeface="Arial" panose="020B0604020202020204" pitchFamily="34" charset="0"/>
              <a:buChar char="•"/>
            </a:pPr>
            <a:r>
              <a:rPr lang="nb-NO" dirty="0">
                <a:latin typeface="Yu Gothic UI" panose="020B0500000000000000" pitchFamily="34" charset="-128"/>
                <a:ea typeface="Yu Gothic UI" panose="020B0500000000000000" pitchFamily="34" charset="-128"/>
                <a:sym typeface="Wingdings" panose="05000000000000000000" pitchFamily="2" charset="2"/>
              </a:rPr>
              <a:t>To raster</a:t>
            </a:r>
          </a:p>
          <a:p>
            <a:pPr marL="285750" indent="-285750">
              <a:buFont typeface="Wingdings" panose="05000000000000000000" pitchFamily="2" charset="2"/>
              <a:buChar char="à"/>
            </a:pPr>
            <a:r>
              <a:rPr lang="nb-NO" dirty="0" err="1">
                <a:solidFill>
                  <a:prstClr val="black"/>
                </a:solidFill>
                <a:latin typeface="Yu Gothic UI" panose="020B0500000000000000" pitchFamily="34" charset="-128"/>
                <a:ea typeface="Yu Gothic UI" panose="020B0500000000000000" pitchFamily="34" charset="-128"/>
                <a:sym typeface="Wingdings" panose="05000000000000000000" pitchFamily="2" charset="2"/>
              </a:rPr>
              <a:t>Ordinary</a:t>
            </a: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 Kriging</a:t>
            </a:r>
          </a:p>
          <a:p>
            <a:pPr lvl="1"/>
            <a:endParaRPr lang="en-US" dirty="0">
              <a:solidFill>
                <a:prstClr val="black"/>
              </a:solidFill>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2"/>
          <a:stretch>
            <a:fillRect/>
          </a:stretch>
        </p:blipFill>
        <p:spPr>
          <a:xfrm>
            <a:off x="3021665" y="1660124"/>
            <a:ext cx="2465127" cy="4583403"/>
          </a:xfrm>
          <a:prstGeom prst="rect">
            <a:avLst/>
          </a:prstGeom>
        </p:spPr>
      </p:pic>
      <p:pic>
        <p:nvPicPr>
          <p:cNvPr id="5" name="Picture 4"/>
          <p:cNvPicPr>
            <a:picLocks noChangeAspect="1"/>
          </p:cNvPicPr>
          <p:nvPr/>
        </p:nvPicPr>
        <p:blipFill>
          <a:blip r:embed="rId3"/>
          <a:stretch>
            <a:fillRect/>
          </a:stretch>
        </p:blipFill>
        <p:spPr>
          <a:xfrm>
            <a:off x="5660481" y="1660124"/>
            <a:ext cx="2478525" cy="4583403"/>
          </a:xfrm>
          <a:prstGeom prst="rect">
            <a:avLst/>
          </a:prstGeom>
        </p:spPr>
      </p:pic>
      <p:pic>
        <p:nvPicPr>
          <p:cNvPr id="8" name="Picture 7"/>
          <p:cNvPicPr>
            <a:picLocks noChangeAspect="1"/>
          </p:cNvPicPr>
          <p:nvPr/>
        </p:nvPicPr>
        <p:blipFill>
          <a:blip r:embed="rId4"/>
          <a:stretch>
            <a:fillRect/>
          </a:stretch>
        </p:blipFill>
        <p:spPr>
          <a:xfrm>
            <a:off x="8392170" y="3760977"/>
            <a:ext cx="4109768" cy="2482550"/>
          </a:xfrm>
          <a:prstGeom prst="rect">
            <a:avLst/>
          </a:prstGeom>
        </p:spPr>
      </p:pic>
    </p:spTree>
    <p:extLst>
      <p:ext uri="{BB962C8B-B14F-4D97-AF65-F5344CB8AC3E}">
        <p14:creationId xmlns:p14="http://schemas.microsoft.com/office/powerpoint/2010/main" val="2123187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1983235" cy="1200329"/>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pPr marL="285750" indent="-285750">
              <a:buFont typeface="Wingdings" panose="05000000000000000000" pitchFamily="2" charset="2"/>
              <a:buChar char="à"/>
            </a:pPr>
            <a:r>
              <a:rPr lang="nb-NO" dirty="0" err="1">
                <a:latin typeface="Yu Gothic UI" panose="020B0500000000000000" pitchFamily="34" charset="-128"/>
                <a:ea typeface="Yu Gothic UI" panose="020B0500000000000000" pitchFamily="34" charset="-128"/>
                <a:sym typeface="Wingdings" panose="05000000000000000000" pitchFamily="2" charset="2"/>
              </a:rPr>
              <a:t>Geoprocessing</a:t>
            </a:r>
            <a:endParaRPr lang="nb-NO" dirty="0">
              <a:latin typeface="Yu Gothic UI" panose="020B0500000000000000" pitchFamily="34" charset="-128"/>
              <a:ea typeface="Yu Gothic UI" panose="020B0500000000000000" pitchFamily="34" charset="-128"/>
              <a:sym typeface="Wingdings" panose="05000000000000000000" pitchFamily="2" charset="2"/>
            </a:endParaRPr>
          </a:p>
          <a:p>
            <a:pPr marL="285750" indent="-285750">
              <a:buFont typeface="Wingdings" panose="05000000000000000000" pitchFamily="2" charset="2"/>
              <a:buChar char="à"/>
            </a:pP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IDW</a:t>
            </a:r>
          </a:p>
          <a:p>
            <a:pPr lvl="1"/>
            <a:endParaRPr lang="en-US" dirty="0">
              <a:solidFill>
                <a:prstClr val="black"/>
              </a:solidFill>
              <a:latin typeface="Yu Gothic UI" panose="020B0500000000000000" pitchFamily="34" charset="-128"/>
              <a:ea typeface="Yu Gothic UI" panose="020B0500000000000000" pitchFamily="34" charset="-128"/>
            </a:endParaRPr>
          </a:p>
        </p:txBody>
      </p:sp>
      <p:pic>
        <p:nvPicPr>
          <p:cNvPr id="4" name="Picture 3"/>
          <p:cNvPicPr>
            <a:picLocks noChangeAspect="1"/>
          </p:cNvPicPr>
          <p:nvPr/>
        </p:nvPicPr>
        <p:blipFill>
          <a:blip r:embed="rId3"/>
          <a:stretch>
            <a:fillRect/>
          </a:stretch>
        </p:blipFill>
        <p:spPr>
          <a:xfrm>
            <a:off x="3471656" y="1995854"/>
            <a:ext cx="8437232" cy="4370881"/>
          </a:xfrm>
          <a:prstGeom prst="rect">
            <a:avLst/>
          </a:prstGeom>
        </p:spPr>
      </p:pic>
      <p:sp>
        <p:nvSpPr>
          <p:cNvPr id="6" name="Rectangle 5"/>
          <p:cNvSpPr/>
          <p:nvPr/>
        </p:nvSpPr>
        <p:spPr>
          <a:xfrm>
            <a:off x="574398" y="4181294"/>
            <a:ext cx="2475228" cy="2031325"/>
          </a:xfrm>
          <a:prstGeom prst="rect">
            <a:avLst/>
          </a:prstGeom>
        </p:spPr>
        <p:txBody>
          <a:bodyPr wrap="square">
            <a:spAutoFit/>
          </a:bodyPr>
          <a:lstStyle/>
          <a:p>
            <a:r>
              <a:rPr lang="en-GB" dirty="0">
                <a:solidFill>
                  <a:prstClr val="black"/>
                </a:solidFill>
                <a:latin typeface="Yu Gothic UI" panose="020B0500000000000000" pitchFamily="34" charset="-128"/>
                <a:ea typeface="Yu Gothic UI" panose="020B0500000000000000" pitchFamily="34" charset="-128"/>
              </a:rPr>
              <a:t>POWER (COEFFIECIENT)= how much weight do you give to the nearest neighbour point close to what we try to interpolate?</a:t>
            </a:r>
            <a:endParaRPr lang="en-GB" dirty="0"/>
          </a:p>
        </p:txBody>
      </p:sp>
    </p:spTree>
    <p:extLst>
      <p:ext uri="{BB962C8B-B14F-4D97-AF65-F5344CB8AC3E}">
        <p14:creationId xmlns:p14="http://schemas.microsoft.com/office/powerpoint/2010/main" val="4162115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4" y="1425066"/>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Trend surfaces</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Nearest </a:t>
            </a:r>
            <a:r>
              <a:rPr lang="en-US" altLang="nb-NO" b="1" dirty="0" err="1">
                <a:latin typeface="Yu Gothic UI" panose="020B0500000000000000" pitchFamily="34" charset="-128"/>
                <a:ea typeface="Yu Gothic UI" panose="020B0500000000000000" pitchFamily="34" charset="-128"/>
                <a:cs typeface="Segoe UI" panose="020B0502040204020203" pitchFamily="34" charset="0"/>
              </a:rPr>
              <a:t>neighbour</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 (Thiessen)</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Inverse distance interpolation / weighted moving average (IDW)</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Spline/local polynomials</a:t>
            </a:r>
          </a:p>
          <a:p>
            <a:pPr marL="542925" indent="-542925">
              <a:lnSpc>
                <a:spcPct val="200000"/>
              </a:lnSpc>
              <a:spcBef>
                <a:spcPts val="0"/>
              </a:spcBef>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(analyses of spatial variation)</a:t>
            </a:r>
          </a:p>
          <a:p>
            <a:pPr marL="542925" lvl="1" indent="0" algn="just">
              <a:lnSpc>
                <a:spcPct val="200000"/>
              </a:lnSpc>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582853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Geostatistics: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kriging interpolation in </a:t>
            </a:r>
            <a:r>
              <a:rPr lang="en-US" sz="4400"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ArcGISPro</a:t>
            </a:r>
            <a:endPar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ectangle 6"/>
          <p:cNvSpPr/>
          <p:nvPr/>
        </p:nvSpPr>
        <p:spPr>
          <a:xfrm>
            <a:off x="505109" y="2134625"/>
            <a:ext cx="1983235" cy="1200329"/>
          </a:xfrm>
          <a:prstGeom prst="rect">
            <a:avLst/>
          </a:prstGeom>
        </p:spPr>
        <p:txBody>
          <a:bodyPr wrap="none">
            <a:spAutoFit/>
          </a:bodyPr>
          <a:lstStyle/>
          <a:p>
            <a:r>
              <a:rPr lang="en-US" dirty="0">
                <a:solidFill>
                  <a:prstClr val="black"/>
                </a:solidFill>
                <a:latin typeface="Yu Gothic UI" panose="020B0500000000000000" pitchFamily="34" charset="-128"/>
                <a:ea typeface="Yu Gothic UI" panose="020B0500000000000000" pitchFamily="34" charset="-128"/>
              </a:rPr>
              <a:t>Analysis</a:t>
            </a:r>
            <a:r>
              <a:rPr lang="nb-NO" dirty="0">
                <a:latin typeface="Yu Gothic UI" panose="020B0500000000000000" pitchFamily="34" charset="-128"/>
                <a:ea typeface="Yu Gothic UI" panose="020B0500000000000000" pitchFamily="34" charset="-128"/>
              </a:rPr>
              <a:t> </a:t>
            </a:r>
          </a:p>
          <a:p>
            <a:pPr marL="285750" indent="-285750">
              <a:buFont typeface="Wingdings" panose="05000000000000000000" pitchFamily="2" charset="2"/>
              <a:buChar char="à"/>
            </a:pPr>
            <a:r>
              <a:rPr lang="nb-NO" dirty="0" err="1">
                <a:latin typeface="Yu Gothic UI" panose="020B0500000000000000" pitchFamily="34" charset="-128"/>
                <a:ea typeface="Yu Gothic UI" panose="020B0500000000000000" pitchFamily="34" charset="-128"/>
                <a:sym typeface="Wingdings" panose="05000000000000000000" pitchFamily="2" charset="2"/>
              </a:rPr>
              <a:t>Geoprocessing</a:t>
            </a:r>
            <a:endParaRPr lang="nb-NO" dirty="0">
              <a:latin typeface="Yu Gothic UI" panose="020B0500000000000000" pitchFamily="34" charset="-128"/>
              <a:ea typeface="Yu Gothic UI" panose="020B0500000000000000" pitchFamily="34" charset="-128"/>
              <a:sym typeface="Wingdings" panose="05000000000000000000" pitchFamily="2" charset="2"/>
            </a:endParaRPr>
          </a:p>
          <a:p>
            <a:pPr marL="285750" indent="-285750">
              <a:buFont typeface="Wingdings" panose="05000000000000000000" pitchFamily="2" charset="2"/>
              <a:buChar char="à"/>
            </a:pPr>
            <a:r>
              <a:rPr lang="nb-NO" dirty="0">
                <a:solidFill>
                  <a:prstClr val="black"/>
                </a:solidFill>
                <a:latin typeface="Yu Gothic UI" panose="020B0500000000000000" pitchFamily="34" charset="-128"/>
                <a:ea typeface="Yu Gothic UI" panose="020B0500000000000000" pitchFamily="34" charset="-128"/>
                <a:sym typeface="Wingdings" panose="05000000000000000000" pitchFamily="2" charset="2"/>
              </a:rPr>
              <a:t>IDW</a:t>
            </a:r>
          </a:p>
          <a:p>
            <a:pPr lvl="1"/>
            <a:endParaRPr lang="en-US" dirty="0">
              <a:solidFill>
                <a:prstClr val="black"/>
              </a:solidFill>
              <a:latin typeface="Yu Gothic UI" panose="020B0500000000000000" pitchFamily="34" charset="-128"/>
              <a:ea typeface="Yu Gothic UI" panose="020B0500000000000000" pitchFamily="34" charset="-128"/>
            </a:endParaRPr>
          </a:p>
        </p:txBody>
      </p:sp>
      <p:sp>
        <p:nvSpPr>
          <p:cNvPr id="6" name="Rectangle 5"/>
          <p:cNvSpPr/>
          <p:nvPr/>
        </p:nvSpPr>
        <p:spPr>
          <a:xfrm>
            <a:off x="574398" y="4181294"/>
            <a:ext cx="2475228" cy="2031325"/>
          </a:xfrm>
          <a:prstGeom prst="rect">
            <a:avLst/>
          </a:prstGeom>
        </p:spPr>
        <p:txBody>
          <a:bodyPr wrap="square">
            <a:spAutoFit/>
          </a:bodyPr>
          <a:lstStyle/>
          <a:p>
            <a:r>
              <a:rPr lang="en-GB" dirty="0">
                <a:solidFill>
                  <a:prstClr val="black"/>
                </a:solidFill>
                <a:latin typeface="Yu Gothic UI" panose="020B0500000000000000" pitchFamily="34" charset="-128"/>
                <a:ea typeface="Yu Gothic UI" panose="020B0500000000000000" pitchFamily="34" charset="-128"/>
              </a:rPr>
              <a:t>POWER (COEFFICIENT)= how much weight do you give to the nearest neighbour point close to what we try to interpolate?</a:t>
            </a:r>
            <a:endParaRPr lang="en-GB" dirty="0"/>
          </a:p>
        </p:txBody>
      </p:sp>
      <p:pic>
        <p:nvPicPr>
          <p:cNvPr id="8" name="Picture 7"/>
          <p:cNvPicPr>
            <a:picLocks noChangeAspect="1"/>
          </p:cNvPicPr>
          <p:nvPr/>
        </p:nvPicPr>
        <p:blipFill rotWithShape="1">
          <a:blip r:embed="rId3"/>
          <a:srcRect l="18920" t="6573" r="25076" b="5754"/>
          <a:stretch/>
        </p:blipFill>
        <p:spPr>
          <a:xfrm>
            <a:off x="3235567" y="2373923"/>
            <a:ext cx="4412187" cy="3838695"/>
          </a:xfrm>
          <a:prstGeom prst="rect">
            <a:avLst/>
          </a:prstGeom>
        </p:spPr>
      </p:pic>
      <p:sp>
        <p:nvSpPr>
          <p:cNvPr id="9" name="Rectangle 8"/>
          <p:cNvSpPr/>
          <p:nvPr/>
        </p:nvSpPr>
        <p:spPr>
          <a:xfrm>
            <a:off x="4898759" y="1611405"/>
            <a:ext cx="867545" cy="523220"/>
          </a:xfrm>
          <a:prstGeom prst="rect">
            <a:avLst/>
          </a:prstGeom>
        </p:spPr>
        <p:txBody>
          <a:bodyPr wrap="none">
            <a:spAutoFit/>
          </a:bodyPr>
          <a:lstStyle/>
          <a:p>
            <a:r>
              <a:rPr lang="en-GB" sz="2800" dirty="0">
                <a:solidFill>
                  <a:prstClr val="black"/>
                </a:solidFill>
                <a:latin typeface="Yu Gothic UI" panose="020B0500000000000000" pitchFamily="34" charset="-128"/>
                <a:ea typeface="Yu Gothic UI" panose="020B0500000000000000" pitchFamily="34" charset="-128"/>
              </a:rPr>
              <a:t>IDW</a:t>
            </a:r>
            <a:endParaRPr lang="nb-NO" sz="2800" dirty="0"/>
          </a:p>
        </p:txBody>
      </p:sp>
      <p:pic>
        <p:nvPicPr>
          <p:cNvPr id="10" name="Picture 9"/>
          <p:cNvPicPr>
            <a:picLocks noChangeAspect="1"/>
          </p:cNvPicPr>
          <p:nvPr/>
        </p:nvPicPr>
        <p:blipFill rotWithShape="1">
          <a:blip r:embed="rId4"/>
          <a:srcRect l="10773" r="9208"/>
          <a:stretch/>
        </p:blipFill>
        <p:spPr>
          <a:xfrm>
            <a:off x="7684476" y="2348672"/>
            <a:ext cx="4431323" cy="3665242"/>
          </a:xfrm>
          <a:prstGeom prst="rect">
            <a:avLst/>
          </a:prstGeom>
        </p:spPr>
      </p:pic>
      <p:sp>
        <p:nvSpPr>
          <p:cNvPr id="11" name="Rectangle 10"/>
          <p:cNvSpPr/>
          <p:nvPr/>
        </p:nvSpPr>
        <p:spPr>
          <a:xfrm>
            <a:off x="9341028" y="1611405"/>
            <a:ext cx="1317990" cy="523220"/>
          </a:xfrm>
          <a:prstGeom prst="rect">
            <a:avLst/>
          </a:prstGeom>
        </p:spPr>
        <p:txBody>
          <a:bodyPr wrap="none">
            <a:spAutoFit/>
          </a:bodyPr>
          <a:lstStyle/>
          <a:p>
            <a:r>
              <a:rPr lang="en-GB" sz="2800" dirty="0">
                <a:solidFill>
                  <a:prstClr val="black"/>
                </a:solidFill>
                <a:latin typeface="Yu Gothic UI" panose="020B0500000000000000" pitchFamily="34" charset="-128"/>
                <a:ea typeface="Yu Gothic UI" panose="020B0500000000000000" pitchFamily="34" charset="-128"/>
              </a:rPr>
              <a:t>Kriging</a:t>
            </a:r>
            <a:endParaRPr lang="nb-NO" sz="2800" dirty="0"/>
          </a:p>
        </p:txBody>
      </p:sp>
    </p:spTree>
    <p:extLst>
      <p:ext uri="{BB962C8B-B14F-4D97-AF65-F5344CB8AC3E}">
        <p14:creationId xmlns:p14="http://schemas.microsoft.com/office/powerpoint/2010/main" val="24497320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Summary: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Regionalised variable</a:t>
            </a:r>
          </a:p>
        </p:txBody>
      </p:sp>
      <p:sp>
        <p:nvSpPr>
          <p:cNvPr id="11" name="Rectangle 3"/>
          <p:cNvSpPr txBox="1">
            <a:spLocks noChangeArrowheads="1"/>
          </p:cNvSpPr>
          <p:nvPr/>
        </p:nvSpPr>
        <p:spPr>
          <a:xfrm>
            <a:off x="482865" y="1444171"/>
            <a:ext cx="11273705" cy="48005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3763" lvl="1" indent="-350838">
              <a:lnSpc>
                <a:spcPct val="100000"/>
              </a:lnSpc>
              <a:spcBef>
                <a:spcPts val="0"/>
              </a:spcBef>
              <a:buFont typeface="Segoe UI" panose="020B0502040204020203" pitchFamily="34" charset="0"/>
              <a:buChar char="–"/>
            </a:pPr>
            <a:r>
              <a:rPr lang="en-GB" altLang="nb-NO" dirty="0">
                <a:solidFill>
                  <a:prstClr val="black"/>
                </a:solidFill>
                <a:latin typeface="Yu Gothic UI" panose="020B0500000000000000" pitchFamily="34" charset="-128"/>
                <a:ea typeface="Yu Gothic UI" panose="020B0500000000000000" pitchFamily="34" charset="-128"/>
              </a:rPr>
              <a:t>The nature of the regionalised variable is described by the semivariogram function </a:t>
            </a:r>
          </a:p>
          <a:p>
            <a:pPr marL="893763" lvl="1" indent="-350838">
              <a:lnSpc>
                <a:spcPct val="100000"/>
              </a:lnSpc>
              <a:spcBef>
                <a:spcPts val="0"/>
              </a:spcBef>
              <a:buFont typeface="Segoe UI" panose="020B0502040204020203" pitchFamily="34" charset="0"/>
              <a:buChar char="–"/>
            </a:pPr>
            <a:endParaRPr lang="en-GB"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dirty="0">
                <a:solidFill>
                  <a:prstClr val="black"/>
                </a:solidFill>
                <a:latin typeface="Yu Gothic UI" panose="020B0500000000000000" pitchFamily="34" charset="-128"/>
                <a:ea typeface="Yu Gothic UI" panose="020B0500000000000000" pitchFamily="34" charset="-128"/>
              </a:rPr>
              <a:t>The semivariogram is created from the input data points by plotting the semivariance, y(h), against the distance between the pairs of points (h) </a:t>
            </a:r>
          </a:p>
          <a:p>
            <a:pPr marL="893763" lvl="1" indent="-350838">
              <a:lnSpc>
                <a:spcPct val="100000"/>
              </a:lnSpc>
              <a:spcBef>
                <a:spcPts val="0"/>
              </a:spcBef>
              <a:buFont typeface="Segoe UI" panose="020B0502040204020203" pitchFamily="34" charset="0"/>
              <a:buChar char="–"/>
            </a:pPr>
            <a:endParaRPr lang="en-GB"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dirty="0">
                <a:solidFill>
                  <a:prstClr val="black"/>
                </a:solidFill>
                <a:latin typeface="Yu Gothic UI" panose="020B0500000000000000" pitchFamily="34" charset="-128"/>
                <a:ea typeface="Yu Gothic UI" panose="020B0500000000000000" pitchFamily="34" charset="-128"/>
              </a:rPr>
              <a:t>Semivariogram is used to optimise the interpolation weights and search radius. </a:t>
            </a:r>
          </a:p>
          <a:p>
            <a:pPr marL="893763" lvl="1" indent="-350838">
              <a:lnSpc>
                <a:spcPct val="100000"/>
              </a:lnSpc>
              <a:spcBef>
                <a:spcPts val="0"/>
              </a:spcBef>
              <a:buFont typeface="Segoe UI" panose="020B0502040204020203" pitchFamily="34" charset="0"/>
              <a:buChar char="–"/>
            </a:pPr>
            <a:endParaRPr lang="en-GB" altLang="nb-NO" sz="1100" dirty="0">
              <a:solidFill>
                <a:prstClr val="black"/>
              </a:solidFill>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dirty="0">
                <a:solidFill>
                  <a:prstClr val="black"/>
                </a:solidFill>
                <a:latin typeface="Yu Gothic UI" panose="020B0500000000000000" pitchFamily="34" charset="-128"/>
                <a:ea typeface="Yu Gothic UI" panose="020B0500000000000000" pitchFamily="34" charset="-128"/>
              </a:rPr>
              <a:t>Different models (e.g. spherical, Gaussian, exponential and linear) can be fitted to the semivariogram and that which gives the best fit chosen for the purpose of prediction.</a:t>
            </a:r>
          </a:p>
        </p:txBody>
      </p:sp>
    </p:spTree>
    <p:extLst>
      <p:ext uri="{BB962C8B-B14F-4D97-AF65-F5344CB8AC3E}">
        <p14:creationId xmlns:p14="http://schemas.microsoft.com/office/powerpoint/2010/main" val="2511758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Summary: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Spatial variability</a:t>
            </a:r>
          </a:p>
        </p:txBody>
      </p:sp>
      <p:grpSp>
        <p:nvGrpSpPr>
          <p:cNvPr id="3" name="Group 2"/>
          <p:cNvGrpSpPr/>
          <p:nvPr/>
        </p:nvGrpSpPr>
        <p:grpSpPr>
          <a:xfrm>
            <a:off x="5866902" y="1188671"/>
            <a:ext cx="6252528" cy="5605588"/>
            <a:chOff x="6461298" y="1252412"/>
            <a:chExt cx="5730701" cy="5137754"/>
          </a:xfrm>
        </p:grpSpPr>
        <p:sp>
          <p:nvSpPr>
            <p:cNvPr id="5" name="Rectangle 4"/>
            <p:cNvSpPr/>
            <p:nvPr/>
          </p:nvSpPr>
          <p:spPr>
            <a:xfrm>
              <a:off x="6461298" y="1252412"/>
              <a:ext cx="5730701" cy="5137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Picture 1"/>
            <p:cNvPicPr>
              <a:picLocks noChangeAspect="1"/>
            </p:cNvPicPr>
            <p:nvPr/>
          </p:nvPicPr>
          <p:blipFill>
            <a:blip r:embed="rId3"/>
            <a:stretch>
              <a:fillRect/>
            </a:stretch>
          </p:blipFill>
          <p:spPr>
            <a:xfrm>
              <a:off x="6556996" y="1348290"/>
              <a:ext cx="5434762" cy="4945998"/>
            </a:xfrm>
            <a:prstGeom prst="rect">
              <a:avLst/>
            </a:prstGeom>
          </p:spPr>
        </p:pic>
      </p:grpSp>
      <p:pic>
        <p:nvPicPr>
          <p:cNvPr id="7" name="Picture 6"/>
          <p:cNvPicPr>
            <a:picLocks noChangeAspect="1"/>
          </p:cNvPicPr>
          <p:nvPr/>
        </p:nvPicPr>
        <p:blipFill>
          <a:blip r:embed="rId4"/>
          <a:stretch>
            <a:fillRect/>
          </a:stretch>
        </p:blipFill>
        <p:spPr>
          <a:xfrm>
            <a:off x="5971314" y="6360935"/>
            <a:ext cx="939848" cy="381020"/>
          </a:xfrm>
          <a:prstGeom prst="rect">
            <a:avLst/>
          </a:prstGeom>
        </p:spPr>
      </p:pic>
      <p:sp>
        <p:nvSpPr>
          <p:cNvPr id="10" name="Rectangle 3"/>
          <p:cNvSpPr txBox="1">
            <a:spLocks noChangeArrowheads="1"/>
          </p:cNvSpPr>
          <p:nvPr/>
        </p:nvSpPr>
        <p:spPr>
          <a:xfrm>
            <a:off x="482865" y="1454431"/>
            <a:ext cx="5456607" cy="43285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GB" altLang="nb-NO" b="1" dirty="0">
                <a:latin typeface="Yu Gothic UI" panose="020B0500000000000000" pitchFamily="34" charset="-128"/>
                <a:ea typeface="Yu Gothic UI" panose="020B0500000000000000" pitchFamily="34" charset="-128"/>
                <a:cs typeface="Segoe UI" panose="020B0502040204020203" pitchFamily="34" charset="0"/>
              </a:rPr>
              <a:t>Geostatistics </a:t>
            </a:r>
            <a:r>
              <a:rPr lang="en-US" dirty="0">
                <a:latin typeface="Yu Gothic UI" panose="020B0500000000000000" pitchFamily="34" charset="-128"/>
                <a:ea typeface="Yu Gothic UI" panose="020B0500000000000000" pitchFamily="34" charset="-128"/>
              </a:rPr>
              <a:t>tools and methods</a:t>
            </a:r>
          </a:p>
          <a:p>
            <a:pPr marL="542925" indent="-542925">
              <a:buClr>
                <a:srgbClr val="1F7F79"/>
              </a:buClr>
              <a:buFont typeface="Segoe UI" panose="020B0502040204020203" pitchFamily="34" charset="0"/>
              <a:buChar char="⃣"/>
            </a:pPr>
            <a:endParaRPr lang="en-GB" altLang="nb-NO" sz="1100" dirty="0">
              <a:solidFill>
                <a:prstClr val="black"/>
              </a:solidFill>
              <a:latin typeface="Yu Gothic UI" panose="020B0500000000000000" pitchFamily="34" charset="-128"/>
              <a:ea typeface="Yu Gothic UI" panose="020B0500000000000000" pitchFamily="34" charset="-128"/>
              <a:sym typeface="Wingdings" panose="05000000000000000000" pitchFamily="2" charset="2"/>
            </a:endParaRPr>
          </a:p>
          <a:p>
            <a:pPr marL="1000125" lvl="1" indent="-457200">
              <a:lnSpc>
                <a:spcPct val="100000"/>
              </a:lnSpc>
              <a:spcBef>
                <a:spcPts val="0"/>
              </a:spcBef>
              <a:buFont typeface="+mj-lt"/>
              <a:buAutoNum type="arabicPeriod"/>
            </a:pPr>
            <a:r>
              <a:rPr lang="en-US" dirty="0">
                <a:latin typeface="Yu Gothic UI" panose="020B0500000000000000" pitchFamily="34" charset="-128"/>
                <a:ea typeface="Yu Gothic UI" panose="020B0500000000000000" pitchFamily="34" charset="-128"/>
              </a:rPr>
              <a:t>Provide interpolated values (predictions for unsampled locations)</a:t>
            </a:r>
            <a:r>
              <a:rPr lang="en-US" dirty="0">
                <a:solidFill>
                  <a:prstClr val="black"/>
                </a:solidFill>
                <a:latin typeface="Yu Gothic UI" panose="020B0500000000000000" pitchFamily="34" charset="-128"/>
                <a:ea typeface="Yu Gothic UI" panose="020B0500000000000000" pitchFamily="34" charset="-128"/>
              </a:rPr>
              <a:t> </a:t>
            </a:r>
          </a:p>
          <a:p>
            <a:pPr marL="1000125" lvl="1" indent="-457200">
              <a:lnSpc>
                <a:spcPct val="100000"/>
              </a:lnSpc>
              <a:spcBef>
                <a:spcPts val="0"/>
              </a:spcBef>
              <a:buFont typeface="+mj-lt"/>
              <a:buAutoNum type="arabicPeriod"/>
            </a:pPr>
            <a:endParaRPr lang="en-US" sz="1100" dirty="0">
              <a:latin typeface="Yu Gothic UI" panose="020B0500000000000000" pitchFamily="34" charset="-128"/>
              <a:ea typeface="Yu Gothic UI" panose="020B0500000000000000" pitchFamily="34" charset="-128"/>
            </a:endParaRPr>
          </a:p>
          <a:p>
            <a:pPr marL="1000125" lvl="1" indent="-457200">
              <a:lnSpc>
                <a:spcPct val="100000"/>
              </a:lnSpc>
              <a:spcBef>
                <a:spcPts val="0"/>
              </a:spcBef>
              <a:buFont typeface="+mj-lt"/>
              <a:buAutoNum type="arabicPeriod"/>
            </a:pPr>
            <a:r>
              <a:rPr lang="en-US" dirty="0">
                <a:latin typeface="Yu Gothic UI" panose="020B0500000000000000" pitchFamily="34" charset="-128"/>
                <a:ea typeface="Yu Gothic UI" panose="020B0500000000000000" pitchFamily="34" charset="-128"/>
              </a:rPr>
              <a:t>Provide measures of uncertainty for those values (prediction)</a:t>
            </a:r>
          </a:p>
          <a:p>
            <a:pPr marL="893763" lvl="1" indent="-350838">
              <a:lnSpc>
                <a:spcPct val="100000"/>
              </a:lnSpc>
              <a:spcBef>
                <a:spcPts val="0"/>
              </a:spcBef>
              <a:buFont typeface="Segoe UI" panose="020B0502040204020203" pitchFamily="34" charset="0"/>
              <a:buChar char="–"/>
            </a:pPr>
            <a:endParaRPr lang="en-US"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4228721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5E6974"/>
            </a:gs>
            <a:gs pos="35000">
              <a:srgbClr val="273037">
                <a:lumMod val="100000"/>
                <a:alpha val="94000"/>
              </a:srgbClr>
            </a:gs>
            <a:gs pos="64000">
              <a:srgbClr val="262F36"/>
            </a:gs>
            <a:gs pos="100000">
              <a:srgbClr val="232B32"/>
            </a:gs>
          </a:gsLst>
          <a:lin ang="16200000" scaled="0"/>
          <a:tileRect/>
        </a:gradFill>
        <a:effectLst/>
      </p:bgPr>
    </p:bg>
    <p:spTree>
      <p:nvGrpSpPr>
        <p:cNvPr id="1" name=""/>
        <p:cNvGrpSpPr/>
        <p:nvPr/>
      </p:nvGrpSpPr>
      <p:grpSpPr>
        <a:xfrm>
          <a:off x="0" y="0"/>
          <a:ext cx="0" cy="0"/>
          <a:chOff x="0" y="0"/>
          <a:chExt cx="0" cy="0"/>
        </a:xfrm>
      </p:grpSpPr>
      <p:sp>
        <p:nvSpPr>
          <p:cNvPr id="6" name="Rectangle 5"/>
          <p:cNvSpPr/>
          <p:nvPr/>
        </p:nvSpPr>
        <p:spPr>
          <a:xfrm>
            <a:off x="3997036" y="2581756"/>
            <a:ext cx="6552049"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rPr>
              <a:t>Thanks!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rPr>
              <a:t>Feedback questions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nb-NO" sz="2400" b="1" i="0" u="none" strike="noStrike" kern="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b-NO" altLang="nb-NO"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endParaRPr kumimoji="0" lang="nb-NO" altLang="nb-NO" sz="3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5818"/>
          <a:stretch/>
        </p:blipFill>
        <p:spPr>
          <a:xfrm>
            <a:off x="-9144" y="1087073"/>
            <a:ext cx="3095244" cy="4172496"/>
          </a:xfrm>
          <a:prstGeom prst="rect">
            <a:avLst/>
          </a:prstGeom>
        </p:spPr>
      </p:pic>
    </p:spTree>
    <p:extLst>
      <p:ext uri="{BB962C8B-B14F-4D97-AF65-F5344CB8AC3E}">
        <p14:creationId xmlns:p14="http://schemas.microsoft.com/office/powerpoint/2010/main" val="3293847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482866" y="1454430"/>
            <a:ext cx="11340540"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Kriging (analyses of spatial variation</a:t>
            </a:r>
            <a:r>
              <a:rPr lang="en-US" altLang="nb-NO">
                <a:latin typeface="Yu Gothic UI" panose="020B0500000000000000" pitchFamily="34" charset="-128"/>
                <a:ea typeface="Yu Gothic UI" panose="020B0500000000000000" pitchFamily="34" charset="-128"/>
                <a:cs typeface="Segoe UI" panose="020B0502040204020203" pitchFamily="34" charset="0"/>
              </a:rPr>
              <a:t>) are </a:t>
            </a:r>
            <a:r>
              <a:rPr lang="en-US" altLang="nb-NO"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geostatistics</a:t>
            </a:r>
            <a:r>
              <a:rPr lang="en-US" altLang="nb-NO" dirty="0">
                <a:latin typeface="Yu Gothic UI" panose="020B0500000000000000" pitchFamily="34" charset="-128"/>
                <a:ea typeface="Yu Gothic UI" panose="020B0500000000000000" pitchFamily="34" charset="-128"/>
                <a:cs typeface="Segoe UI" panose="020B0502040204020203" pitchFamily="34" charset="0"/>
              </a:rPr>
              <a:t> interpolating methods to predict values at unmeasured points across the domain. </a:t>
            </a:r>
          </a:p>
          <a:p>
            <a:pPr marL="0" indent="0" algn="ctr">
              <a:lnSpc>
                <a:spcPct val="150000"/>
              </a:lnSpc>
              <a:buClr>
                <a:srgbClr val="1F7F79"/>
              </a:buClr>
              <a:buNone/>
            </a:pPr>
            <a:endParaRPr lang="en-US" altLang="nb-NO" sz="1600" b="1" dirty="0">
              <a:latin typeface="Yu Gothic UI" panose="020B0500000000000000" pitchFamily="34" charset="-128"/>
              <a:ea typeface="Yu Gothic UI" panose="020B0500000000000000" pitchFamily="34" charset="-128"/>
              <a:cs typeface="Segoe UI" panose="020B0502040204020203" pitchFamily="34" charset="0"/>
            </a:endParaRPr>
          </a:p>
          <a:p>
            <a:pPr marL="0" indent="0" algn="ctr">
              <a:lnSpc>
                <a:spcPct val="150000"/>
              </a:lnSpc>
              <a:buClr>
                <a:srgbClr val="1F7F79"/>
              </a:buClr>
              <a:buNone/>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what was the major disadvantage of the IDW method? </a:t>
            </a:r>
          </a:p>
          <a:p>
            <a:pPr marL="457200" lvl="1" indent="0" algn="ctr">
              <a:lnSpc>
                <a:spcPct val="150000"/>
              </a:lnSpc>
              <a:buClr>
                <a:srgbClr val="1F7F79"/>
              </a:buClr>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We discussed this earlier this week</a:t>
            </a:r>
          </a:p>
          <a:p>
            <a:pPr marL="542925" lvl="1" indent="0">
              <a:buNone/>
            </a:pPr>
            <a:r>
              <a:rPr lang="en-US" altLang="nb-NO"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4" name="Rectangle 3"/>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spTree>
    <p:extLst>
      <p:ext uri="{BB962C8B-B14F-4D97-AF65-F5344CB8AC3E}">
        <p14:creationId xmlns:p14="http://schemas.microsoft.com/office/powerpoint/2010/main" val="939718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482866" y="1454430"/>
            <a:ext cx="11340540"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Kriging (analyses of spatial variation) is </a:t>
            </a:r>
            <a:r>
              <a:rPr lang="en-US" altLang="nb-NO"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geostatistics</a:t>
            </a:r>
            <a:r>
              <a:rPr lang="en-US" altLang="nb-NO" dirty="0">
                <a:latin typeface="Yu Gothic UI" panose="020B0500000000000000" pitchFamily="34" charset="-128"/>
                <a:ea typeface="Yu Gothic UI" panose="020B0500000000000000" pitchFamily="34" charset="-128"/>
                <a:cs typeface="Segoe UI" panose="020B0502040204020203" pitchFamily="34" charset="0"/>
              </a:rPr>
              <a:t> interpolating methods to predict values at unmeasured points across the domain. </a:t>
            </a:r>
          </a:p>
          <a:p>
            <a:pPr marL="0" indent="0" algn="ctr">
              <a:lnSpc>
                <a:spcPct val="150000"/>
              </a:lnSpc>
              <a:buClr>
                <a:srgbClr val="1F7F79"/>
              </a:buClr>
              <a:buNone/>
            </a:pPr>
            <a:endParaRPr lang="en-US" altLang="nb-NO" sz="1600" b="1" dirty="0">
              <a:latin typeface="Yu Gothic UI" panose="020B0500000000000000" pitchFamily="34" charset="-128"/>
              <a:ea typeface="Yu Gothic UI" panose="020B0500000000000000" pitchFamily="34" charset="-128"/>
              <a:cs typeface="Segoe UI" panose="020B0502040204020203" pitchFamily="34" charset="0"/>
            </a:endParaRPr>
          </a:p>
          <a:p>
            <a:pPr marL="0" indent="0" algn="ctr">
              <a:lnSpc>
                <a:spcPct val="150000"/>
              </a:lnSpc>
              <a:buClr>
                <a:srgbClr val="1F7F79"/>
              </a:buClr>
              <a:buNone/>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what was the major disadvantage of the IDW method? </a:t>
            </a:r>
          </a:p>
          <a:p>
            <a:pPr marL="457200" lvl="1" indent="0" algn="ctr">
              <a:lnSpc>
                <a:spcPct val="150000"/>
              </a:lnSpc>
              <a:buClr>
                <a:srgbClr val="1F7F79"/>
              </a:buClr>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We discussed this earlier this week ….</a:t>
            </a:r>
          </a:p>
          <a:p>
            <a:pPr marL="542925" lvl="1" indent="0">
              <a:buNone/>
            </a:pPr>
            <a:r>
              <a:rPr lang="en-US" altLang="nb-NO" dirty="0">
                <a:latin typeface="Yu Gothic UI" panose="020B0500000000000000" pitchFamily="34" charset="-128"/>
                <a:ea typeface="Yu Gothic UI" panose="020B0500000000000000" pitchFamily="34" charset="-128"/>
                <a:cs typeface="Segoe UI" panose="020B0502040204020203" pitchFamily="34" charset="0"/>
              </a:rPr>
              <a:t>	</a:t>
            </a:r>
          </a:p>
        </p:txBody>
      </p:sp>
      <p:sp>
        <p:nvSpPr>
          <p:cNvPr id="4" name="Rectangle 3"/>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Interpolation algorithms</a:t>
            </a:r>
          </a:p>
        </p:txBody>
      </p:sp>
      <p:grpSp>
        <p:nvGrpSpPr>
          <p:cNvPr id="6" name="Group 5">
            <a:extLst>
              <a:ext uri="{FF2B5EF4-FFF2-40B4-BE49-F238E27FC236}">
                <a16:creationId xmlns:a16="http://schemas.microsoft.com/office/drawing/2014/main" id="{9BD1CB22-07FA-F01B-9269-0D60C58EE9B9}"/>
              </a:ext>
            </a:extLst>
          </p:cNvPr>
          <p:cNvGrpSpPr/>
          <p:nvPr/>
        </p:nvGrpSpPr>
        <p:grpSpPr>
          <a:xfrm>
            <a:off x="421674" y="1454430"/>
            <a:ext cx="11462924" cy="4044919"/>
            <a:chOff x="729076" y="2779020"/>
            <a:chExt cx="11462924" cy="4044919"/>
          </a:xfrm>
        </p:grpSpPr>
        <p:sp>
          <p:nvSpPr>
            <p:cNvPr id="7" name="Rectangle 6">
              <a:extLst>
                <a:ext uri="{FF2B5EF4-FFF2-40B4-BE49-F238E27FC236}">
                  <a16:creationId xmlns:a16="http://schemas.microsoft.com/office/drawing/2014/main" id="{547D761C-ECC6-9923-B414-9BA23F6E0CE7}"/>
                </a:ext>
              </a:extLst>
            </p:cNvPr>
            <p:cNvSpPr/>
            <p:nvPr/>
          </p:nvSpPr>
          <p:spPr>
            <a:xfrm>
              <a:off x="729076" y="2779020"/>
              <a:ext cx="11103297" cy="359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8" name="Picture 7">
              <a:extLst>
                <a:ext uri="{FF2B5EF4-FFF2-40B4-BE49-F238E27FC236}">
                  <a16:creationId xmlns:a16="http://schemas.microsoft.com/office/drawing/2014/main" id="{0D6C66F0-9A34-DD24-8EF6-F6D9DC972CA1}"/>
                </a:ext>
              </a:extLst>
            </p:cNvPr>
            <p:cNvPicPr>
              <a:picLocks noChangeAspect="1"/>
            </p:cNvPicPr>
            <p:nvPr/>
          </p:nvPicPr>
          <p:blipFill>
            <a:blip r:embed="rId3"/>
            <a:stretch>
              <a:fillRect/>
            </a:stretch>
          </p:blipFill>
          <p:spPr>
            <a:xfrm>
              <a:off x="774378" y="2817119"/>
              <a:ext cx="3283417" cy="1560133"/>
            </a:xfrm>
            <a:prstGeom prst="rect">
              <a:avLst/>
            </a:prstGeom>
          </p:spPr>
        </p:pic>
        <p:pic>
          <p:nvPicPr>
            <p:cNvPr id="9" name="Picture 8">
              <a:extLst>
                <a:ext uri="{FF2B5EF4-FFF2-40B4-BE49-F238E27FC236}">
                  <a16:creationId xmlns:a16="http://schemas.microsoft.com/office/drawing/2014/main" id="{9C8DF24C-4926-FDB5-8C22-DA166F8BA338}"/>
                </a:ext>
              </a:extLst>
            </p:cNvPr>
            <p:cNvPicPr>
              <a:picLocks noChangeAspect="1"/>
            </p:cNvPicPr>
            <p:nvPr/>
          </p:nvPicPr>
          <p:blipFill>
            <a:blip r:embed="rId4"/>
            <a:stretch>
              <a:fillRect/>
            </a:stretch>
          </p:blipFill>
          <p:spPr>
            <a:xfrm>
              <a:off x="6234242" y="3129206"/>
              <a:ext cx="3933825" cy="978083"/>
            </a:xfrm>
            <a:prstGeom prst="rect">
              <a:avLst/>
            </a:prstGeom>
          </p:spPr>
        </p:pic>
        <p:sp>
          <p:nvSpPr>
            <p:cNvPr id="11" name="Rectangle 10">
              <a:extLst>
                <a:ext uri="{FF2B5EF4-FFF2-40B4-BE49-F238E27FC236}">
                  <a16:creationId xmlns:a16="http://schemas.microsoft.com/office/drawing/2014/main" id="{0E4F36E1-7B02-7572-EC09-B1AC96106814}"/>
                </a:ext>
              </a:extLst>
            </p:cNvPr>
            <p:cNvSpPr/>
            <p:nvPr/>
          </p:nvSpPr>
          <p:spPr>
            <a:xfrm>
              <a:off x="4669751" y="3272372"/>
              <a:ext cx="1148071" cy="523220"/>
            </a:xfrm>
            <a:prstGeom prst="rect">
              <a:avLst/>
            </a:prstGeom>
          </p:spPr>
          <p:txBody>
            <a:bodyPr wrap="none">
              <a:spAutoFit/>
            </a:bodyPr>
            <a:lstStyle/>
            <a:p>
              <a:pPr marL="0" lvl="1">
                <a:lnSpc>
                  <a:spcPct val="100000"/>
                </a:lnSpc>
                <a:spcBef>
                  <a:spcPts val="0"/>
                </a:spcBef>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where</a:t>
              </a:r>
            </a:p>
          </p:txBody>
        </p:sp>
        <p:sp>
          <p:nvSpPr>
            <p:cNvPr id="12" name="Rectangle 1">
              <a:extLst>
                <a:ext uri="{FF2B5EF4-FFF2-40B4-BE49-F238E27FC236}">
                  <a16:creationId xmlns:a16="http://schemas.microsoft.com/office/drawing/2014/main" id="{10DD27C5-5F28-B69F-515F-611B58244F48}"/>
                </a:ext>
              </a:extLst>
            </p:cNvPr>
            <p:cNvSpPr>
              <a:spLocks noChangeArrowheads="1"/>
            </p:cNvSpPr>
            <p:nvPr/>
          </p:nvSpPr>
          <p:spPr bwMode="auto">
            <a:xfrm>
              <a:off x="3627072" y="4577170"/>
              <a:ext cx="856492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nb-NO" altLang="nb-NO" sz="28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 </a:t>
              </a:r>
              <a:r>
                <a:rPr kumimoji="0" lang="nb-NO" altLang="nb-NO" sz="2800" b="0" i="1" u="none" strike="noStrike" cap="none" normalizeH="0" baseline="0" dirty="0">
                  <a:ln>
                    <a:noFill/>
                  </a:ln>
                  <a:solidFill>
                    <a:srgbClr val="333333"/>
                  </a:solidFill>
                  <a:effectLst/>
                  <a:latin typeface="Times" panose="02020603050405020304" pitchFamily="18" charset="0"/>
                  <a:ea typeface="Yu Gothic UI" panose="020B0500000000000000" pitchFamily="34" charset="-128"/>
                  <a:cs typeface="Times" panose="02020603050405020304" pitchFamily="18" charset="0"/>
                </a:rPr>
                <a:t>β </a:t>
              </a:r>
              <a:r>
                <a:rPr kumimoji="0" lang="nb-NO" altLang="nb-NO" sz="2400" b="0" i="0" u="none" strike="noStrike" cap="none" normalizeH="0" baseline="0" dirty="0">
                  <a:ln>
                    <a:noFill/>
                  </a:ln>
                  <a:solidFill>
                    <a:srgbClr val="333333"/>
                  </a:solidFill>
                  <a:effectLst/>
                  <a:latin typeface="Yu Gothic UI" panose="020B0500000000000000" pitchFamily="34" charset="-128"/>
                  <a:ea typeface="Yu Gothic UI" panose="020B0500000000000000" pitchFamily="34" charset="-128"/>
                </a:rPr>
                <a:t>≥0</a:t>
              </a:r>
              <a:r>
                <a:rPr kumimoji="0" lang="nb-NO" altLang="nb-NO" sz="24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nb-NO" altLang="nb-NO" sz="2800" i="1" dirty="0">
                  <a:solidFill>
                    <a:srgbClr val="333333"/>
                  </a:solidFill>
                  <a:latin typeface="Times" panose="02020603050405020304" pitchFamily="18" charset="0"/>
                  <a:ea typeface="Yu Gothic UI" panose="020B0500000000000000" pitchFamily="34" charset="-128"/>
                  <a:cs typeface="Times" panose="02020603050405020304" pitchFamily="18" charset="0"/>
                </a:rPr>
                <a:t>β</a:t>
              </a:r>
              <a:r>
                <a:rPr lang="nb-NO" altLang="nb-NO" sz="2800" dirty="0">
                  <a:solidFill>
                    <a:srgbClr val="333333"/>
                  </a:solidFill>
                  <a:latin typeface="Yu Gothic UI" panose="020B0500000000000000" pitchFamily="34" charset="-128"/>
                  <a:ea typeface="Yu Gothic UI" panose="020B0500000000000000" pitchFamily="34" charset="-128"/>
                </a:rPr>
                <a:t>  </a:t>
              </a:r>
              <a:r>
                <a:rPr lang="nb-NO" altLang="nb-NO" sz="2400" dirty="0">
                  <a:solidFill>
                    <a:srgbClr val="333333"/>
                  </a:solidFill>
                  <a:latin typeface="Yu Gothic UI" panose="020B0500000000000000" pitchFamily="34" charset="-128"/>
                  <a:ea typeface="Yu Gothic UI" panose="020B0500000000000000" pitchFamily="34" charset="-128"/>
                </a:rPr>
                <a:t>is </a:t>
              </a:r>
              <a:r>
                <a:rPr lang="nb-NO" altLang="nb-NO" sz="2400" dirty="0" err="1">
                  <a:solidFill>
                    <a:srgbClr val="333333"/>
                  </a:solidFill>
                  <a:latin typeface="Yu Gothic UI" panose="020B0500000000000000" pitchFamily="34" charset="-128"/>
                  <a:ea typeface="Yu Gothic UI" panose="020B0500000000000000" pitchFamily="34" charset="-128"/>
                </a:rPr>
                <a:t>the</a:t>
              </a:r>
              <a:r>
                <a:rPr lang="nb-NO" altLang="nb-NO" sz="2400" dirty="0">
                  <a:solidFill>
                    <a:srgbClr val="333333"/>
                  </a:solidFill>
                  <a:latin typeface="Yu Gothic UI" panose="020B0500000000000000" pitchFamily="34" charset="-128"/>
                  <a:ea typeface="Yu Gothic UI" panose="020B0500000000000000" pitchFamily="34" charset="-128"/>
                </a:rPr>
                <a:t> </a:t>
              </a:r>
              <a:r>
                <a:rPr lang="nb-NO" altLang="nb-NO" sz="2400" dirty="0">
                  <a:latin typeface="Yu Gothic UI" panose="020B0500000000000000" pitchFamily="34" charset="-128"/>
                  <a:ea typeface="Yu Gothic UI" panose="020B0500000000000000" pitchFamily="34" charset="-128"/>
                </a:rPr>
                <a:t>inverse </a:t>
              </a:r>
              <a:r>
                <a:rPr lang="nb-NO" altLang="nb-NO" sz="2400" dirty="0" err="1">
                  <a:latin typeface="Yu Gothic UI" panose="020B0500000000000000" pitchFamily="34" charset="-128"/>
                  <a:ea typeface="Yu Gothic UI" panose="020B0500000000000000" pitchFamily="34" charset="-128"/>
                </a:rPr>
                <a:t>distance</a:t>
              </a:r>
              <a:r>
                <a:rPr lang="nb-NO" altLang="nb-NO" sz="2400" dirty="0">
                  <a:latin typeface="Yu Gothic UI" panose="020B0500000000000000" pitchFamily="34" charset="-128"/>
                  <a:ea typeface="Yu Gothic UI" panose="020B0500000000000000" pitchFamily="34" charset="-128"/>
                </a:rPr>
                <a:t> </a:t>
              </a:r>
              <a:r>
                <a:rPr lang="nb-NO" altLang="nb-NO" sz="2400" dirty="0" err="1">
                  <a:latin typeface="Yu Gothic UI" panose="020B0500000000000000" pitchFamily="34" charset="-128"/>
                  <a:ea typeface="Yu Gothic UI" panose="020B0500000000000000" pitchFamily="34" charset="-128"/>
                </a:rPr>
                <a:t>power</a:t>
              </a:r>
              <a:r>
                <a:rPr lang="nb-NO" altLang="nb-NO" sz="2400" dirty="0">
                  <a:latin typeface="Yu Gothic UI" panose="020B0500000000000000" pitchFamily="34" charset="-128"/>
                  <a:ea typeface="Yu Gothic UI" panose="020B0500000000000000" pitchFamily="34" charset="-128"/>
                </a:rPr>
                <a:t> (or </a:t>
              </a:r>
              <a:r>
                <a:rPr lang="nb-NO" altLang="nb-NO" sz="2400" dirty="0" err="1">
                  <a:latin typeface="Yu Gothic UI" panose="020B0500000000000000" pitchFamily="34" charset="-128"/>
                  <a:ea typeface="Yu Gothic UI" panose="020B0500000000000000" pitchFamily="34" charset="-128"/>
                </a:rPr>
                <a:t>power</a:t>
              </a:r>
              <a:r>
                <a:rPr lang="nb-NO" altLang="nb-NO" sz="2400" dirty="0">
                  <a:latin typeface="Yu Gothic UI" panose="020B0500000000000000" pitchFamily="34" charset="-128"/>
                  <a:ea typeface="Yu Gothic UI" panose="020B0500000000000000" pitchFamily="34" charset="-128"/>
                </a:rPr>
                <a:t> </a:t>
              </a:r>
              <a:r>
                <a:rPr lang="nb-NO" altLang="nb-NO" sz="2400" dirty="0" err="1">
                  <a:latin typeface="Yu Gothic UI" panose="020B0500000000000000" pitchFamily="34" charset="-128"/>
                  <a:ea typeface="Yu Gothic UI" panose="020B0500000000000000" pitchFamily="34" charset="-128"/>
                </a:rPr>
                <a:t>coefficient</a:t>
              </a:r>
              <a:r>
                <a:rPr lang="nb-NO" altLang="nb-NO" sz="2400" dirty="0">
                  <a:latin typeface="Yu Gothic UI" panose="020B0500000000000000" pitchFamily="34" charset="-128"/>
                  <a:ea typeface="Yu Gothic UI" panose="020B0500000000000000" pitchFamily="34" charset="-128"/>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nb-NO" sz="2800" dirty="0">
                  <a:latin typeface="Yu Gothic UI" panose="020B0500000000000000" pitchFamily="34" charset="-128"/>
                  <a:ea typeface="Yu Gothic UI" panose="020B0500000000000000" pitchFamily="34" charset="-128"/>
                </a:rPr>
                <a:t>|</a:t>
              </a:r>
              <a:r>
                <a:rPr lang="nb-NO" sz="2800" dirty="0">
                  <a:latin typeface="Times" panose="02020603050405020304" pitchFamily="18" charset="0"/>
                  <a:ea typeface="Yu Gothic UI" panose="020B0500000000000000" pitchFamily="34" charset="-128"/>
                  <a:cs typeface="Times" panose="02020603050405020304" pitchFamily="18" charset="0"/>
                </a:rPr>
                <a:t>x-x</a:t>
              </a:r>
              <a:r>
                <a:rPr lang="nb-NO" sz="2800" baseline="-25000" dirty="0">
                  <a:latin typeface="Times" panose="02020603050405020304" pitchFamily="18" charset="0"/>
                  <a:ea typeface="Yu Gothic UI" panose="020B0500000000000000" pitchFamily="34" charset="-128"/>
                  <a:cs typeface="Times" panose="02020603050405020304" pitchFamily="18" charset="0"/>
                </a:rPr>
                <a:t>i</a:t>
              </a:r>
              <a:r>
                <a:rPr lang="nb-NO" sz="2800" dirty="0">
                  <a:latin typeface="Yu Gothic UI" panose="020B0500000000000000" pitchFamily="34" charset="-128"/>
                  <a:ea typeface="Yu Gothic UI" panose="020B0500000000000000" pitchFamily="34" charset="-128"/>
                </a:rPr>
                <a:t>| </a:t>
              </a:r>
              <a:r>
                <a:rPr lang="nb-NO" sz="2400" dirty="0">
                  <a:latin typeface="Yu Gothic UI" panose="020B0500000000000000" pitchFamily="34" charset="-128"/>
                  <a:ea typeface="Yu Gothic UI" panose="020B0500000000000000" pitchFamily="34" charset="-128"/>
                </a:rPr>
                <a:t>is </a:t>
              </a:r>
              <a:r>
                <a:rPr lang="nb-NO" sz="2400" dirty="0" err="1">
                  <a:latin typeface="Yu Gothic UI" panose="020B0500000000000000" pitchFamily="34" charset="-128"/>
                  <a:ea typeface="Yu Gothic UI" panose="020B0500000000000000" pitchFamily="34" charset="-128"/>
                </a:rPr>
                <a:t>the</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euclidean</a:t>
              </a:r>
              <a:r>
                <a:rPr lang="nb-NO" sz="2400" dirty="0">
                  <a:latin typeface="Yu Gothic UI" panose="020B0500000000000000" pitchFamily="34" charset="-128"/>
                  <a:ea typeface="Yu Gothic UI" panose="020B0500000000000000" pitchFamily="34" charset="-128"/>
                </a:rPr>
                <a:t> </a:t>
              </a:r>
              <a:r>
                <a:rPr lang="nb-NO" sz="2400" dirty="0" err="1">
                  <a:latin typeface="Yu Gothic UI" panose="020B0500000000000000" pitchFamily="34" charset="-128"/>
                  <a:ea typeface="Yu Gothic UI" panose="020B0500000000000000" pitchFamily="34" charset="-128"/>
                </a:rPr>
                <a:t>distance</a:t>
              </a:r>
              <a:r>
                <a:rPr lang="nb-NO" sz="2400" dirty="0">
                  <a:latin typeface="Yu Gothic UI" panose="020B0500000000000000" pitchFamily="34" charset="-128"/>
                  <a:ea typeface="Yu Gothic UI" panose="020B0500000000000000" pitchFamily="34" charset="-128"/>
                </a:rPr>
                <a:t>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nb-NO" sz="2800" i="1" dirty="0">
                  <a:latin typeface="Times" panose="02020603050405020304" pitchFamily="18" charset="0"/>
                  <a:ea typeface="Yu Gothic UI" panose="020B0500000000000000" pitchFamily="34" charset="-128"/>
                  <a:cs typeface="Times" panose="02020603050405020304" pitchFamily="18" charset="0"/>
                </a:rPr>
                <a:t>n</a:t>
              </a:r>
              <a:r>
                <a:rPr lang="nb-NO" sz="2800" dirty="0">
                  <a:latin typeface="Yu Gothic UI" panose="020B0500000000000000" pitchFamily="34" charset="-128"/>
                  <a:ea typeface="Yu Gothic UI" panose="020B0500000000000000" pitchFamily="34" charset="-128"/>
                </a:rPr>
                <a:t> </a:t>
              </a:r>
              <a:r>
                <a:rPr lang="nb-NO" sz="2400" dirty="0">
                  <a:latin typeface="Yu Gothic UI" panose="020B0500000000000000" pitchFamily="34" charset="-128"/>
                  <a:ea typeface="Yu Gothic UI" panose="020B0500000000000000" pitchFamily="34" charset="-128"/>
                </a:rPr>
                <a:t>is </a:t>
              </a:r>
              <a:r>
                <a:rPr lang="nb-NO" sz="2400" dirty="0" err="1">
                  <a:latin typeface="Yu Gothic UI" panose="020B0500000000000000" pitchFamily="34" charset="-128"/>
                  <a:ea typeface="Yu Gothic UI" panose="020B0500000000000000" pitchFamily="34" charset="-128"/>
                </a:rPr>
                <a:t>the</a:t>
              </a:r>
              <a:r>
                <a:rPr lang="nb-NO" sz="2400" dirty="0">
                  <a:latin typeface="Yu Gothic UI" panose="020B0500000000000000" pitchFamily="34" charset="-128"/>
                  <a:ea typeface="Yu Gothic UI" panose="020B0500000000000000" pitchFamily="34" charset="-128"/>
                </a:rPr>
                <a:t> </a:t>
              </a:r>
              <a:r>
                <a:rPr lang="en-US" sz="2400" dirty="0">
                  <a:latin typeface="Yu Gothic UI" panose="020B0500000000000000" pitchFamily="34" charset="-128"/>
                  <a:ea typeface="Yu Gothic UI" panose="020B0500000000000000" pitchFamily="34" charset="-128"/>
                </a:rPr>
                <a:t>number of surrounding points to be included </a:t>
              </a:r>
              <a:endParaRPr lang="nb-NO" sz="2800" dirty="0">
                <a:latin typeface="Yu Gothic UI" panose="020B0500000000000000" pitchFamily="34" charset="-128"/>
                <a:ea typeface="Yu Gothic UI" panose="020B0500000000000000" pitchFamily="34" charset="-128"/>
              </a:endParaRPr>
            </a:p>
            <a:p>
              <a:pPr marL="1435100" marR="0" lvl="0" indent="-444500" algn="l" defTabSz="914400" rtl="0" eaLnBrk="0" fontAlgn="base" latinLnBrk="0" hangingPunct="0">
                <a:lnSpc>
                  <a:spcPct val="100000"/>
                </a:lnSpc>
                <a:spcBef>
                  <a:spcPct val="0"/>
                </a:spcBef>
                <a:spcAft>
                  <a:spcPct val="0"/>
                </a:spcAft>
                <a:buClrTx/>
                <a:buSzTx/>
                <a:buFontTx/>
                <a:buNone/>
                <a:tabLst/>
              </a:pPr>
              <a:endParaRPr kumimoji="0" lang="nb-NO" altLang="nb-NO" sz="2800" b="0" i="0" u="none" strike="noStrike" cap="none" normalizeH="0" baseline="0" dirty="0">
                <a:ln>
                  <a:noFill/>
                </a:ln>
                <a:solidFill>
                  <a:schemeClr val="tx1"/>
                </a:solidFill>
                <a:effectLst/>
                <a:latin typeface="Yu Gothic UI" panose="020B0500000000000000" pitchFamily="34" charset="-128"/>
                <a:ea typeface="Yu Gothic UI" panose="020B0500000000000000" pitchFamily="34" charset="-128"/>
              </a:endParaRPr>
            </a:p>
          </p:txBody>
        </p:sp>
        <p:sp>
          <p:nvSpPr>
            <p:cNvPr id="13" name="Rectangle 12">
              <a:extLst>
                <a:ext uri="{FF2B5EF4-FFF2-40B4-BE49-F238E27FC236}">
                  <a16:creationId xmlns:a16="http://schemas.microsoft.com/office/drawing/2014/main" id="{4212CC1E-09E0-F3A4-A6BA-4AA89791CD61}"/>
                </a:ext>
              </a:extLst>
            </p:cNvPr>
            <p:cNvSpPr/>
            <p:nvPr/>
          </p:nvSpPr>
          <p:spPr>
            <a:xfrm>
              <a:off x="2416086" y="4635860"/>
              <a:ext cx="1162498" cy="461665"/>
            </a:xfrm>
            <a:prstGeom prst="rect">
              <a:avLst/>
            </a:prstGeom>
          </p:spPr>
          <p:txBody>
            <a:bodyPr wrap="none">
              <a:spAutoFit/>
            </a:bodyPr>
            <a:lstStyle/>
            <a:p>
              <a:r>
                <a:rPr lang="nb-NO" altLang="nb-NO" sz="2400" dirty="0" err="1">
                  <a:solidFill>
                    <a:srgbClr val="333333"/>
                  </a:solidFill>
                  <a:latin typeface="Yu Gothic UI" panose="020B0500000000000000" pitchFamily="34" charset="-128"/>
                  <a:ea typeface="Yu Gothic UI" panose="020B0500000000000000" pitchFamily="34" charset="-128"/>
                </a:rPr>
                <a:t>where</a:t>
              </a:r>
              <a:r>
                <a:rPr lang="nb-NO" altLang="nb-NO" sz="2400" dirty="0">
                  <a:solidFill>
                    <a:srgbClr val="333333"/>
                  </a:solidFill>
                  <a:latin typeface="Yu Gothic UI" panose="020B0500000000000000" pitchFamily="34" charset="-128"/>
                  <a:ea typeface="Yu Gothic UI" panose="020B0500000000000000" pitchFamily="34" charset="-128"/>
                </a:rPr>
                <a:t>: </a:t>
              </a:r>
              <a:endParaRPr lang="nb-NO" sz="2400" dirty="0"/>
            </a:p>
          </p:txBody>
        </p:sp>
      </p:grpSp>
    </p:spTree>
    <p:extLst>
      <p:ext uri="{BB962C8B-B14F-4D97-AF65-F5344CB8AC3E}">
        <p14:creationId xmlns:p14="http://schemas.microsoft.com/office/powerpoint/2010/main" val="546074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How interpolate</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3" y="1425066"/>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Deterministic methods:</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Deterministic models use a mathematical function to predict unknown values and result in hard classification of the value of features.</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Example: </a:t>
            </a:r>
            <a:r>
              <a:rPr lang="en-GB" altLang="nb-NO" dirty="0">
                <a:latin typeface="Yu Gothic UI" panose="020B0500000000000000" pitchFamily="34" charset="-128"/>
                <a:ea typeface="Yu Gothic UI" panose="020B0500000000000000" pitchFamily="34" charset="-128"/>
              </a:rPr>
              <a:t>splines, IDW, Natural Neighbour, Trend</a:t>
            </a:r>
            <a:endParaRPr lang="en-US" dirty="0">
              <a:solidFill>
                <a:srgbClr val="000000"/>
              </a:solidFill>
              <a:latin typeface="Yu Gothic UI" panose="020B0500000000000000" pitchFamily="34" charset="-128"/>
              <a:ea typeface="Yu Gothic UI" panose="020B0500000000000000" pitchFamily="34" charset="-128"/>
            </a:endParaRPr>
          </a:p>
          <a:p>
            <a:pPr marL="542925" lvl="0" indent="-542925" algn="just">
              <a:lnSpc>
                <a:spcPct val="100000"/>
              </a:lnSpc>
              <a:spcBef>
                <a:spcPts val="0"/>
              </a:spcBef>
              <a:buClr>
                <a:srgbClr val="1F7F79"/>
              </a:buClr>
              <a:buFont typeface="Segoe UI" panose="020B0502040204020203" pitchFamily="34" charset="0"/>
              <a:buChar char="⃣"/>
            </a:pPr>
            <a:endParaRPr lang="en-US" altLang="nb-NO" sz="9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542925" indent="-542925" algn="just">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Statistical (</a:t>
            </a:r>
            <a:r>
              <a:rPr lang="en-US" altLang="nb-NO"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geostatistical</a:t>
            </a: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 methods:</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Statistical techniques are based on statistical models that include autocorrelation: the statistical relationship among the measured points.</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Observations have a dependence in space (spatial variability) </a:t>
            </a:r>
          </a:p>
          <a:p>
            <a:pPr marL="1000125" lvl="2" indent="0" algn="just">
              <a:lnSpc>
                <a:spcPct val="100000"/>
              </a:lnSpc>
              <a:spcBef>
                <a:spcPts val="0"/>
              </a:spcBef>
              <a:buNone/>
            </a:pPr>
            <a:r>
              <a:rPr lang="en-GB" altLang="nb-NO" i="1" dirty="0">
                <a:latin typeface="Yu Gothic UI" panose="020B0500000000000000" pitchFamily="34" charset="-128"/>
                <a:ea typeface="Yu Gothic UI" panose="020B0500000000000000" pitchFamily="34" charset="-128"/>
                <a:sym typeface="Wingdings" panose="05000000000000000000" pitchFamily="2" charset="2"/>
              </a:rPr>
              <a:t> Regionalized variable theory</a:t>
            </a:r>
            <a:endParaRPr lang="en-US" dirty="0">
              <a:solidFill>
                <a:srgbClr val="000000"/>
              </a:solidFill>
              <a:latin typeface="Yu Gothic UI" panose="020B0500000000000000" pitchFamily="34" charset="-128"/>
              <a:ea typeface="Yu Gothic UI" panose="020B0500000000000000" pitchFamily="34" charset="-128"/>
            </a:endParaRPr>
          </a:p>
          <a:p>
            <a:pPr marL="893763" lvl="1" indent="-350838" algn="just">
              <a:lnSpc>
                <a:spcPct val="100000"/>
              </a:lnSpc>
              <a:spcBef>
                <a:spcPts val="0"/>
              </a:spcBef>
              <a:buFont typeface="Segoe UI" panose="020B0502040204020203" pitchFamily="34" charset="0"/>
              <a:buChar char="–"/>
            </a:pPr>
            <a:r>
              <a:rPr lang="en-US" dirty="0">
                <a:solidFill>
                  <a:srgbClr val="FF0000"/>
                </a:solidFill>
                <a:latin typeface="Yu Gothic UI" panose="020B0500000000000000" pitchFamily="34" charset="-128"/>
                <a:ea typeface="Yu Gothic UI" panose="020B0500000000000000" pitchFamily="34" charset="-128"/>
              </a:rPr>
              <a:t>Provide some measure of the accuracy of the predictions. </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Example: kriging</a:t>
            </a:r>
          </a:p>
          <a:p>
            <a:pPr marL="542925" lvl="1" indent="0" algn="just">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002016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19567</TotalTime>
  <Words>8307</Words>
  <Application>Microsoft Office PowerPoint</Application>
  <PresentationFormat>Widescreen</PresentationFormat>
  <Paragraphs>893</Paragraphs>
  <Slides>63</Slides>
  <Notes>45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63</vt:i4>
      </vt:variant>
    </vt:vector>
  </HeadingPairs>
  <TitlesOfParts>
    <vt:vector size="77" baseType="lpstr">
      <vt:lpstr>Yu Gothic UI</vt:lpstr>
      <vt:lpstr>Arial</vt:lpstr>
      <vt:lpstr>Calibri</vt:lpstr>
      <vt:lpstr>Calibri Light</vt:lpstr>
      <vt:lpstr>Cambria Math</vt:lpstr>
      <vt:lpstr>Courier New</vt:lpstr>
      <vt:lpstr>Helvetica Neue</vt:lpstr>
      <vt:lpstr>Segoe UI</vt:lpstr>
      <vt:lpstr>Symbol</vt:lpstr>
      <vt:lpstr>Times</vt:lpstr>
      <vt:lpstr>Wingdings</vt:lpstr>
      <vt:lpstr>Office Theme</vt:lpstr>
      <vt:lpstr>2_Office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Livia Piermattei</dc:creator>
  <cp:lastModifiedBy>Luc Girod</cp:lastModifiedBy>
  <cp:revision>382</cp:revision>
  <cp:lastPrinted>2024-01-28T19:04:41Z</cp:lastPrinted>
  <dcterms:created xsi:type="dcterms:W3CDTF">2020-12-02T09:24:46Z</dcterms:created>
  <dcterms:modified xsi:type="dcterms:W3CDTF">2025-02-11T08:05:39Z</dcterms:modified>
</cp:coreProperties>
</file>